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3.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4.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5.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notesSlides/notesSlide6.xml" ContentType="application/vnd.openxmlformats-officedocument.presentationml.notesSlid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notesSlides/notesSlide7.xml" ContentType="application/vnd.openxmlformats-officedocument.presentationml.notesSlid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notesSlides/notesSlide8.xml" ContentType="application/vnd.openxmlformats-officedocument.presentationml.notesSlid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57" r:id="rId3"/>
    <p:sldId id="258" r:id="rId4"/>
    <p:sldId id="264" r:id="rId5"/>
    <p:sldId id="265" r:id="rId6"/>
    <p:sldId id="262" r:id="rId7"/>
    <p:sldId id="263" r:id="rId8"/>
    <p:sldId id="266" r:id="rId9"/>
    <p:sldId id="268" r:id="rId10"/>
    <p:sldId id="269" r:id="rId11"/>
    <p:sldId id="356" r:id="rId12"/>
  </p:sldIdLst>
  <p:sldSz cx="12192000" cy="6858000"/>
  <p:notesSz cx="6858000" cy="9144000"/>
  <p:defaultTextStyle>
    <a:defPPr>
      <a:defRPr lang="en-UG"/>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ORDAN KO" initials="JK" lastIdx="1" clrIdx="0">
    <p:extLst>
      <p:ext uri="{19B8F6BF-5375-455C-9EA6-DF929625EA0E}">
        <p15:presenceInfo xmlns:p15="http://schemas.microsoft.com/office/powerpoint/2012/main" userId="cbc997e318215eaf"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896" autoAdjust="0"/>
    <p:restoredTop sz="94660"/>
  </p:normalViewPr>
  <p:slideViewPr>
    <p:cSldViewPr snapToGrid="0">
      <p:cViewPr varScale="1">
        <p:scale>
          <a:sx n="63" d="100"/>
          <a:sy n="63" d="100"/>
        </p:scale>
        <p:origin x="692" y="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charts/_rels/chart1.xml.rels><?xml version="1.0" encoding="UTF-8" standalone="yes"?>
<Relationships xmlns="http://schemas.openxmlformats.org/package/2006/relationships"><Relationship Id="rId3" Type="http://schemas.openxmlformats.org/officeDocument/2006/relationships/oleObject" Target="file:///C:\Users\jorda\AppData\Local\Temp\Rar$DIa9264.40784\KHASAKH%20Member%20Satisfaction%20Survey.csv" TargetMode="External"/><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oleObject" Target="file:///C:\Users\jorda\AppData\Local\Temp\Rar$DIa9264.40784\KHASAKH%20Member%20Satisfaction%20Survey.csv" TargetMode="External"/><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oleObject" Target="file:///C:\Users\jorda\AppData\Local\Temp\Rar$DIa9264.40784\KHASAKH%20Member%20Satisfaction%20Survey.csv" TargetMode="External"/><Relationship Id="rId2" Type="http://schemas.microsoft.com/office/2011/relationships/chartColorStyle" Target="colors11.xml"/><Relationship Id="rId1" Type="http://schemas.microsoft.com/office/2011/relationships/chartStyle" Target="style11.xml"/></Relationships>
</file>

<file path=ppt/charts/_rels/chart12.xml.rels><?xml version="1.0" encoding="UTF-8" standalone="yes"?>
<Relationships xmlns="http://schemas.openxmlformats.org/package/2006/relationships"><Relationship Id="rId3" Type="http://schemas.openxmlformats.org/officeDocument/2006/relationships/oleObject" Target="file:///C:\Users\jorda\AppData\Local\Temp\Rar$DIa9264.40784\KHASAKH%20Member%20Satisfaction%20Survey.csv" TargetMode="External"/><Relationship Id="rId2" Type="http://schemas.microsoft.com/office/2011/relationships/chartColorStyle" Target="colors12.xml"/><Relationship Id="rId1" Type="http://schemas.microsoft.com/office/2011/relationships/chartStyle" Target="style12.xml"/></Relationships>
</file>

<file path=ppt/charts/_rels/chart2.xml.rels><?xml version="1.0" encoding="UTF-8" standalone="yes"?>
<Relationships xmlns="http://schemas.openxmlformats.org/package/2006/relationships"><Relationship Id="rId3" Type="http://schemas.openxmlformats.org/officeDocument/2006/relationships/oleObject" Target="file:///C:\Users\jorda\AppData\Local\Temp\Rar$DIa9264.40784\KHASAKH%20Member%20Satisfaction%20Survey.csv"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C:\Users\jorda\AppData\Local\Temp\Rar$DIa9264.40784\KHASAKH%20Member%20Satisfaction%20Survey.csv"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C:\Users\jorda\AppData\Local\Temp\Rar$DIa9264.40784\KHASAKH%20Member%20Satisfaction%20Survey.csv"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C:\Users\jorda\AppData\Local\Temp\Rar$DIa9264.40784\KHASAKH%20Member%20Satisfaction%20Survey.csv"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C:\Users\jorda\AppData\Local\Temp\Rar$DIa9264.40784\KHASAKH%20Member%20Satisfaction%20Survey.csv"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file:///C:\Users\jorda\AppData\Local\Temp\Rar$DIa9264.40784\KHASAKH%20Member%20Satisfaction%20Survey.csv" TargetMode="External"/><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oleObject" Target="file:///C:\Users\jorda\AppData\Local\Temp\Rar$DIa9264.40784\KHASAKH%20Member%20Satisfaction%20Survey.csv" TargetMode="External"/><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oleObject" Target="file:///C:\Users\jorda\AppData\Local\Temp\Rar$DIa9264.40784\KHASAKH%20Member%20Satisfaction%20Survey.csv" TargetMode="External"/><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44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'KHASAKH Member Satisfaction Sur'!$C$3:$C$4</c:f>
              <c:strCache>
                <c:ptCount val="2"/>
                <c:pt idx="0">
                  <c:v>Q1. Please let us know your gender</c:v>
                </c:pt>
                <c:pt idx="1">
                  <c:v>Responses</c:v>
                </c:pt>
              </c:strCache>
            </c:strRef>
          </c:tx>
          <c:spPr>
            <a:solidFill>
              <a:schemeClr val="accent1"/>
            </a:solidFill>
            <a:ln>
              <a:noFill/>
            </a:ln>
            <a:effectLst/>
          </c:spPr>
          <c:invertIfNegative val="0"/>
          <c:cat>
            <c:multiLvlStrRef>
              <c:f>'KHASAKH Member Satisfaction Sur'!$A$5:$B$8</c:f>
              <c:multiLvlStrCache>
                <c:ptCount val="4"/>
                <c:lvl>
                  <c:pt idx="0">
                    <c:v>65.52%</c:v>
                  </c:pt>
                  <c:pt idx="1">
                    <c:v>34.48%</c:v>
                  </c:pt>
                  <c:pt idx="2">
                    <c:v>Total</c:v>
                  </c:pt>
                  <c:pt idx="3">
                    <c:v>Skipped</c:v>
                  </c:pt>
                </c:lvl>
                <c:lvl>
                  <c:pt idx="0">
                    <c:v>Male</c:v>
                  </c:pt>
                  <c:pt idx="1">
                    <c:v>Female</c:v>
                  </c:pt>
                  <c:pt idx="2">
                    <c:v>responded</c:v>
                  </c:pt>
                </c:lvl>
              </c:multiLvlStrCache>
            </c:multiLvlStrRef>
          </c:cat>
          <c:val>
            <c:numRef>
              <c:f>'KHASAKH Member Satisfaction Sur'!$C$5:$C$8</c:f>
              <c:numCache>
                <c:formatCode>General</c:formatCode>
                <c:ptCount val="4"/>
                <c:pt idx="0">
                  <c:v>95</c:v>
                </c:pt>
                <c:pt idx="1">
                  <c:v>50</c:v>
                </c:pt>
                <c:pt idx="2">
                  <c:v>145</c:v>
                </c:pt>
                <c:pt idx="3">
                  <c:v>0</c:v>
                </c:pt>
              </c:numCache>
            </c:numRef>
          </c:val>
          <c:extLst>
            <c:ext xmlns:c16="http://schemas.microsoft.com/office/drawing/2014/chart" uri="{C3380CC4-5D6E-409C-BE32-E72D297353CC}">
              <c16:uniqueId val="{00000000-3DB7-4FF9-9D5C-2AAEAC128002}"/>
            </c:ext>
          </c:extLst>
        </c:ser>
        <c:dLbls>
          <c:showLegendKey val="0"/>
          <c:showVal val="0"/>
          <c:showCatName val="0"/>
          <c:showSerName val="0"/>
          <c:showPercent val="0"/>
          <c:showBubbleSize val="0"/>
        </c:dLbls>
        <c:gapWidth val="219"/>
        <c:axId val="311732680"/>
        <c:axId val="311729800"/>
      </c:barChart>
      <c:catAx>
        <c:axId val="3117326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311729800"/>
        <c:crosses val="autoZero"/>
        <c:auto val="1"/>
        <c:lblAlgn val="ctr"/>
        <c:lblOffset val="100"/>
        <c:noMultiLvlLbl val="0"/>
      </c:catAx>
      <c:valAx>
        <c:axId val="31172980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311732680"/>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200"/>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spPr>
            <a:solidFill>
              <a:schemeClr val="accent1"/>
            </a:solidFill>
            <a:ln>
              <a:noFill/>
            </a:ln>
            <a:effectLst/>
          </c:spPr>
          <c:invertIfNegative val="0"/>
          <c:cat>
            <c:strRef>
              <c:f>'KHASAKH Member Satisfaction Sur'!$A$130:$A$134</c:f>
              <c:strCache>
                <c:ptCount val="5"/>
                <c:pt idx="0">
                  <c:v>Answer Choices</c:v>
                </c:pt>
                <c:pt idx="1">
                  <c:v>If someone cannot initially answer my question, they find the answer and get back to me promptly</c:v>
                </c:pt>
                <c:pt idx="2">
                  <c:v>The staff adhere to professional standards of conduct</c:v>
                </c:pt>
                <c:pt idx="3">
                  <c:v>The staff are well supervised</c:v>
                </c:pt>
                <c:pt idx="4">
                  <c:v>Overall am satisfied with the level and quality of service offered by staff</c:v>
                </c:pt>
              </c:strCache>
            </c:strRef>
          </c:cat>
          <c:val>
            <c:numRef>
              <c:f>'KHASAKH Member Satisfaction Sur'!$B$130:$B$134</c:f>
              <c:numCache>
                <c:formatCode>General</c:formatCode>
                <c:ptCount val="5"/>
                <c:pt idx="0">
                  <c:v>1</c:v>
                </c:pt>
                <c:pt idx="1">
                  <c:v>7</c:v>
                </c:pt>
                <c:pt idx="2">
                  <c:v>4</c:v>
                </c:pt>
                <c:pt idx="3">
                  <c:v>3</c:v>
                </c:pt>
                <c:pt idx="4">
                  <c:v>3</c:v>
                </c:pt>
              </c:numCache>
            </c:numRef>
          </c:val>
          <c:extLst>
            <c:ext xmlns:c16="http://schemas.microsoft.com/office/drawing/2014/chart" uri="{C3380CC4-5D6E-409C-BE32-E72D297353CC}">
              <c16:uniqueId val="{00000000-8B7E-42D3-9F45-2435D7B9FC65}"/>
            </c:ext>
          </c:extLst>
        </c:ser>
        <c:ser>
          <c:idx val="1"/>
          <c:order val="1"/>
          <c:spPr>
            <a:solidFill>
              <a:schemeClr val="accent2"/>
            </a:solidFill>
            <a:ln>
              <a:noFill/>
            </a:ln>
            <a:effectLst/>
          </c:spPr>
          <c:invertIfNegative val="0"/>
          <c:cat>
            <c:strRef>
              <c:f>'KHASAKH Member Satisfaction Sur'!$A$130:$A$134</c:f>
              <c:strCache>
                <c:ptCount val="5"/>
                <c:pt idx="0">
                  <c:v>Answer Choices</c:v>
                </c:pt>
                <c:pt idx="1">
                  <c:v>If someone cannot initially answer my question, they find the answer and get back to me promptly</c:v>
                </c:pt>
                <c:pt idx="2">
                  <c:v>The staff adhere to professional standards of conduct</c:v>
                </c:pt>
                <c:pt idx="3">
                  <c:v>The staff are well supervised</c:v>
                </c:pt>
                <c:pt idx="4">
                  <c:v>Overall am satisfied with the level and quality of service offered by staff</c:v>
                </c:pt>
              </c:strCache>
            </c:strRef>
          </c:cat>
          <c:val>
            <c:numRef>
              <c:f>'KHASAKH Member Satisfaction Sur'!$C$130:$C$134</c:f>
              <c:numCache>
                <c:formatCode>General</c:formatCode>
                <c:ptCount val="5"/>
                <c:pt idx="0">
                  <c:v>2</c:v>
                </c:pt>
                <c:pt idx="1">
                  <c:v>14</c:v>
                </c:pt>
                <c:pt idx="2">
                  <c:v>7</c:v>
                </c:pt>
                <c:pt idx="3">
                  <c:v>8</c:v>
                </c:pt>
                <c:pt idx="4">
                  <c:v>10</c:v>
                </c:pt>
              </c:numCache>
            </c:numRef>
          </c:val>
          <c:extLst>
            <c:ext xmlns:c16="http://schemas.microsoft.com/office/drawing/2014/chart" uri="{C3380CC4-5D6E-409C-BE32-E72D297353CC}">
              <c16:uniqueId val="{00000001-8B7E-42D3-9F45-2435D7B9FC65}"/>
            </c:ext>
          </c:extLst>
        </c:ser>
        <c:ser>
          <c:idx val="2"/>
          <c:order val="2"/>
          <c:spPr>
            <a:solidFill>
              <a:schemeClr val="accent3"/>
            </a:solidFill>
            <a:ln>
              <a:noFill/>
            </a:ln>
            <a:effectLst/>
          </c:spPr>
          <c:invertIfNegative val="0"/>
          <c:cat>
            <c:strRef>
              <c:f>'KHASAKH Member Satisfaction Sur'!$A$130:$A$134</c:f>
              <c:strCache>
                <c:ptCount val="5"/>
                <c:pt idx="0">
                  <c:v>Answer Choices</c:v>
                </c:pt>
                <c:pt idx="1">
                  <c:v>If someone cannot initially answer my question, they find the answer and get back to me promptly</c:v>
                </c:pt>
                <c:pt idx="2">
                  <c:v>The staff adhere to professional standards of conduct</c:v>
                </c:pt>
                <c:pt idx="3">
                  <c:v>The staff are well supervised</c:v>
                </c:pt>
                <c:pt idx="4">
                  <c:v>Overall am satisfied with the level and quality of service offered by staff</c:v>
                </c:pt>
              </c:strCache>
            </c:strRef>
          </c:cat>
          <c:val>
            <c:numRef>
              <c:f>'KHASAKH Member Satisfaction Sur'!$D$130:$D$134</c:f>
              <c:numCache>
                <c:formatCode>General</c:formatCode>
                <c:ptCount val="5"/>
                <c:pt idx="0">
                  <c:v>3</c:v>
                </c:pt>
                <c:pt idx="1">
                  <c:v>26</c:v>
                </c:pt>
                <c:pt idx="2">
                  <c:v>28</c:v>
                </c:pt>
                <c:pt idx="3">
                  <c:v>35</c:v>
                </c:pt>
                <c:pt idx="4">
                  <c:v>28</c:v>
                </c:pt>
              </c:numCache>
            </c:numRef>
          </c:val>
          <c:extLst>
            <c:ext xmlns:c16="http://schemas.microsoft.com/office/drawing/2014/chart" uri="{C3380CC4-5D6E-409C-BE32-E72D297353CC}">
              <c16:uniqueId val="{00000002-8B7E-42D3-9F45-2435D7B9FC65}"/>
            </c:ext>
          </c:extLst>
        </c:ser>
        <c:ser>
          <c:idx val="3"/>
          <c:order val="3"/>
          <c:spPr>
            <a:solidFill>
              <a:schemeClr val="accent4"/>
            </a:solidFill>
            <a:ln>
              <a:noFill/>
            </a:ln>
            <a:effectLst/>
          </c:spPr>
          <c:invertIfNegative val="0"/>
          <c:cat>
            <c:strRef>
              <c:f>'KHASAKH Member Satisfaction Sur'!$A$130:$A$134</c:f>
              <c:strCache>
                <c:ptCount val="5"/>
                <c:pt idx="0">
                  <c:v>Answer Choices</c:v>
                </c:pt>
                <c:pt idx="1">
                  <c:v>If someone cannot initially answer my question, they find the answer and get back to me promptly</c:v>
                </c:pt>
                <c:pt idx="2">
                  <c:v>The staff adhere to professional standards of conduct</c:v>
                </c:pt>
                <c:pt idx="3">
                  <c:v>The staff are well supervised</c:v>
                </c:pt>
                <c:pt idx="4">
                  <c:v>Overall am satisfied with the level and quality of service offered by staff</c:v>
                </c:pt>
              </c:strCache>
            </c:strRef>
          </c:cat>
          <c:val>
            <c:numRef>
              <c:f>'KHASAKH Member Satisfaction Sur'!$E$130:$E$134</c:f>
              <c:numCache>
                <c:formatCode>General</c:formatCode>
                <c:ptCount val="5"/>
                <c:pt idx="0">
                  <c:v>4</c:v>
                </c:pt>
                <c:pt idx="1">
                  <c:v>55</c:v>
                </c:pt>
                <c:pt idx="2">
                  <c:v>52</c:v>
                </c:pt>
                <c:pt idx="3">
                  <c:v>56</c:v>
                </c:pt>
                <c:pt idx="4">
                  <c:v>59</c:v>
                </c:pt>
              </c:numCache>
            </c:numRef>
          </c:val>
          <c:extLst>
            <c:ext xmlns:c16="http://schemas.microsoft.com/office/drawing/2014/chart" uri="{C3380CC4-5D6E-409C-BE32-E72D297353CC}">
              <c16:uniqueId val="{00000003-8B7E-42D3-9F45-2435D7B9FC65}"/>
            </c:ext>
          </c:extLst>
        </c:ser>
        <c:ser>
          <c:idx val="4"/>
          <c:order val="4"/>
          <c:spPr>
            <a:solidFill>
              <a:schemeClr val="accent5"/>
            </a:solidFill>
            <a:ln>
              <a:noFill/>
            </a:ln>
            <a:effectLst/>
          </c:spPr>
          <c:invertIfNegative val="0"/>
          <c:cat>
            <c:strRef>
              <c:f>'KHASAKH Member Satisfaction Sur'!$A$130:$A$134</c:f>
              <c:strCache>
                <c:ptCount val="5"/>
                <c:pt idx="0">
                  <c:v>Answer Choices</c:v>
                </c:pt>
                <c:pt idx="1">
                  <c:v>If someone cannot initially answer my question, they find the answer and get back to me promptly</c:v>
                </c:pt>
                <c:pt idx="2">
                  <c:v>The staff adhere to professional standards of conduct</c:v>
                </c:pt>
                <c:pt idx="3">
                  <c:v>The staff are well supervised</c:v>
                </c:pt>
                <c:pt idx="4">
                  <c:v>Overall am satisfied with the level and quality of service offered by staff</c:v>
                </c:pt>
              </c:strCache>
            </c:strRef>
          </c:cat>
          <c:val>
            <c:numRef>
              <c:f>'KHASAKH Member Satisfaction Sur'!$F$130:$F$134</c:f>
              <c:numCache>
                <c:formatCode>General</c:formatCode>
                <c:ptCount val="5"/>
                <c:pt idx="0">
                  <c:v>5</c:v>
                </c:pt>
                <c:pt idx="1">
                  <c:v>38</c:v>
                </c:pt>
                <c:pt idx="2">
                  <c:v>49</c:v>
                </c:pt>
                <c:pt idx="3">
                  <c:v>35</c:v>
                </c:pt>
                <c:pt idx="4">
                  <c:v>41</c:v>
                </c:pt>
              </c:numCache>
            </c:numRef>
          </c:val>
          <c:extLst>
            <c:ext xmlns:c16="http://schemas.microsoft.com/office/drawing/2014/chart" uri="{C3380CC4-5D6E-409C-BE32-E72D297353CC}">
              <c16:uniqueId val="{00000004-8B7E-42D3-9F45-2435D7B9FC65}"/>
            </c:ext>
          </c:extLst>
        </c:ser>
        <c:dLbls>
          <c:showLegendKey val="0"/>
          <c:showVal val="0"/>
          <c:showCatName val="0"/>
          <c:showSerName val="0"/>
          <c:showPercent val="0"/>
          <c:showBubbleSize val="0"/>
        </c:dLbls>
        <c:gapWidth val="182"/>
        <c:axId val="585957544"/>
        <c:axId val="585957904"/>
      </c:barChart>
      <c:catAx>
        <c:axId val="58595754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85957904"/>
        <c:crosses val="autoZero"/>
        <c:auto val="1"/>
        <c:lblAlgn val="ctr"/>
        <c:lblOffset val="100"/>
        <c:noMultiLvlLbl val="0"/>
      </c:catAx>
      <c:valAx>
        <c:axId val="585957904"/>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8595754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1"/>
          <c:order val="1"/>
          <c:spPr>
            <a:solidFill>
              <a:schemeClr val="accent2"/>
            </a:solidFill>
            <a:ln>
              <a:noFill/>
            </a:ln>
            <a:effectLst/>
          </c:spPr>
          <c:invertIfNegative val="0"/>
          <c:cat>
            <c:strRef>
              <c:f>'KHASAKH Member Satisfaction Sur'!$A$141:$A$145</c:f>
              <c:strCache>
                <c:ptCount val="5"/>
                <c:pt idx="0">
                  <c:v>Excellent</c:v>
                </c:pt>
                <c:pt idx="1">
                  <c:v>Very good</c:v>
                </c:pt>
                <c:pt idx="2">
                  <c:v>Satisfactory</c:v>
                </c:pt>
                <c:pt idx="3">
                  <c:v>Average</c:v>
                </c:pt>
                <c:pt idx="4">
                  <c:v>Needs Improvement</c:v>
                </c:pt>
              </c:strCache>
            </c:strRef>
          </c:cat>
          <c:val>
            <c:numRef>
              <c:f>'KHASAKH Member Satisfaction Sur'!$C$141:$C$145</c:f>
              <c:numCache>
                <c:formatCode>General</c:formatCode>
                <c:ptCount val="5"/>
                <c:pt idx="0">
                  <c:v>12</c:v>
                </c:pt>
                <c:pt idx="1">
                  <c:v>53</c:v>
                </c:pt>
                <c:pt idx="2">
                  <c:v>62</c:v>
                </c:pt>
                <c:pt idx="3">
                  <c:v>10</c:v>
                </c:pt>
                <c:pt idx="4">
                  <c:v>2</c:v>
                </c:pt>
              </c:numCache>
            </c:numRef>
          </c:val>
          <c:extLst>
            <c:ext xmlns:c16="http://schemas.microsoft.com/office/drawing/2014/chart" uri="{C3380CC4-5D6E-409C-BE32-E72D297353CC}">
              <c16:uniqueId val="{00000000-546C-4065-BFC1-3AF0A9B604CE}"/>
            </c:ext>
          </c:extLst>
        </c:ser>
        <c:dLbls>
          <c:showLegendKey val="0"/>
          <c:showVal val="0"/>
          <c:showCatName val="0"/>
          <c:showSerName val="0"/>
          <c:showPercent val="0"/>
          <c:showBubbleSize val="0"/>
        </c:dLbls>
        <c:gapWidth val="182"/>
        <c:axId val="424919336"/>
        <c:axId val="424919696"/>
        <c:extLst>
          <c:ext xmlns:c15="http://schemas.microsoft.com/office/drawing/2012/chart" uri="{02D57815-91ED-43cb-92C2-25804820EDAC}">
            <c15:filteredBarSeries>
              <c15:ser>
                <c:idx val="0"/>
                <c:order val="0"/>
                <c:spPr>
                  <a:solidFill>
                    <a:schemeClr val="accent1"/>
                  </a:solidFill>
                  <a:ln>
                    <a:noFill/>
                  </a:ln>
                  <a:effectLst/>
                </c:spPr>
                <c:invertIfNegative val="0"/>
                <c:cat>
                  <c:strRef>
                    <c:extLst>
                      <c:ext uri="{02D57815-91ED-43cb-92C2-25804820EDAC}">
                        <c15:formulaRef>
                          <c15:sqref>'KHASAKH Member Satisfaction Sur'!$A$141:$A$145</c15:sqref>
                        </c15:formulaRef>
                      </c:ext>
                    </c:extLst>
                    <c:strCache>
                      <c:ptCount val="5"/>
                      <c:pt idx="0">
                        <c:v>Excellent</c:v>
                      </c:pt>
                      <c:pt idx="1">
                        <c:v>Very good</c:v>
                      </c:pt>
                      <c:pt idx="2">
                        <c:v>Satisfactory</c:v>
                      </c:pt>
                      <c:pt idx="3">
                        <c:v>Average</c:v>
                      </c:pt>
                      <c:pt idx="4">
                        <c:v>Needs Improvement</c:v>
                      </c:pt>
                    </c:strCache>
                  </c:strRef>
                </c:cat>
                <c:val>
                  <c:numRef>
                    <c:extLst>
                      <c:ext uri="{02D57815-91ED-43cb-92C2-25804820EDAC}">
                        <c15:formulaRef>
                          <c15:sqref>'KHASAKH Member Satisfaction Sur'!$B$141:$B$145</c15:sqref>
                        </c15:formulaRef>
                      </c:ext>
                    </c:extLst>
                    <c:numCache>
                      <c:formatCode>General</c:formatCode>
                      <c:ptCount val="5"/>
                    </c:numCache>
                  </c:numRef>
                </c:val>
                <c:extLst>
                  <c:ext xmlns:c16="http://schemas.microsoft.com/office/drawing/2014/chart" uri="{C3380CC4-5D6E-409C-BE32-E72D297353CC}">
                    <c16:uniqueId val="{00000001-546C-4065-BFC1-3AF0A9B604CE}"/>
                  </c:ext>
                </c:extLst>
              </c15:ser>
            </c15:filteredBarSeries>
          </c:ext>
        </c:extLst>
      </c:barChart>
      <c:catAx>
        <c:axId val="42491933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24919696"/>
        <c:crosses val="autoZero"/>
        <c:auto val="1"/>
        <c:lblAlgn val="ctr"/>
        <c:lblOffset val="100"/>
        <c:noMultiLvlLbl val="0"/>
      </c:catAx>
      <c:valAx>
        <c:axId val="424919696"/>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2491933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spPr>
            <a:solidFill>
              <a:schemeClr val="accent1"/>
            </a:solidFill>
            <a:ln>
              <a:noFill/>
            </a:ln>
            <a:effectLst/>
          </c:spPr>
          <c:invertIfNegative val="0"/>
          <c:cat>
            <c:strRef>
              <c:f>'KHASAKH Member Satisfaction Sur'!$A$161:$A$169</c:f>
              <c:strCache>
                <c:ptCount val="9"/>
                <c:pt idx="0">
                  <c:v>Answer Choices</c:v>
                </c:pt>
                <c:pt idx="1">
                  <c:v>(Understanding cooperative identity, principles, ethics, values and regulatory framework) I would rather ask if members understand the SACCO/Cooperative model</c:v>
                </c:pt>
                <c:pt idx="2">
                  <c:v>Credit management</c:v>
                </c:pt>
                <c:pt idx="3">
                  <c:v>Savings mobilization</c:v>
                </c:pt>
                <c:pt idx="4">
                  <c:v>Finance &amp; investments</c:v>
                </c:pt>
                <c:pt idx="5">
                  <c:v>Khasakh Bye-Laws, and Policy Guidelines</c:v>
                </c:pt>
                <c:pt idx="6">
                  <c:v>Shares</c:v>
                </c:pt>
                <c:pt idx="7">
                  <c:v>Member participation in the Society</c:v>
                </c:pt>
                <c:pt idx="8">
                  <c:v>Interpretation of Financial reports presented during AGM</c:v>
                </c:pt>
              </c:strCache>
            </c:strRef>
          </c:cat>
          <c:val>
            <c:numRef>
              <c:f>'KHASAKH Member Satisfaction Sur'!$B$161:$B$169</c:f>
              <c:numCache>
                <c:formatCode>General</c:formatCode>
                <c:ptCount val="9"/>
                <c:pt idx="0">
                  <c:v>1</c:v>
                </c:pt>
                <c:pt idx="1">
                  <c:v>7</c:v>
                </c:pt>
                <c:pt idx="2">
                  <c:v>6</c:v>
                </c:pt>
                <c:pt idx="3">
                  <c:v>11</c:v>
                </c:pt>
                <c:pt idx="4">
                  <c:v>9</c:v>
                </c:pt>
                <c:pt idx="5">
                  <c:v>9</c:v>
                </c:pt>
                <c:pt idx="6">
                  <c:v>14</c:v>
                </c:pt>
                <c:pt idx="7">
                  <c:v>11</c:v>
                </c:pt>
                <c:pt idx="8">
                  <c:v>12</c:v>
                </c:pt>
              </c:numCache>
            </c:numRef>
          </c:val>
          <c:extLst>
            <c:ext xmlns:c16="http://schemas.microsoft.com/office/drawing/2014/chart" uri="{C3380CC4-5D6E-409C-BE32-E72D297353CC}">
              <c16:uniqueId val="{00000000-65C6-4CDC-A70F-8D3F4097A934}"/>
            </c:ext>
          </c:extLst>
        </c:ser>
        <c:ser>
          <c:idx val="1"/>
          <c:order val="1"/>
          <c:spPr>
            <a:solidFill>
              <a:schemeClr val="accent2"/>
            </a:solidFill>
            <a:ln>
              <a:noFill/>
            </a:ln>
            <a:effectLst/>
          </c:spPr>
          <c:invertIfNegative val="0"/>
          <c:cat>
            <c:strRef>
              <c:f>'KHASAKH Member Satisfaction Sur'!$A$161:$A$169</c:f>
              <c:strCache>
                <c:ptCount val="9"/>
                <c:pt idx="0">
                  <c:v>Answer Choices</c:v>
                </c:pt>
                <c:pt idx="1">
                  <c:v>(Understanding cooperative identity, principles, ethics, values and regulatory framework) I would rather ask if members understand the SACCO/Cooperative model</c:v>
                </c:pt>
                <c:pt idx="2">
                  <c:v>Credit management</c:v>
                </c:pt>
                <c:pt idx="3">
                  <c:v>Savings mobilization</c:v>
                </c:pt>
                <c:pt idx="4">
                  <c:v>Finance &amp; investments</c:v>
                </c:pt>
                <c:pt idx="5">
                  <c:v>Khasakh Bye-Laws, and Policy Guidelines</c:v>
                </c:pt>
                <c:pt idx="6">
                  <c:v>Shares</c:v>
                </c:pt>
                <c:pt idx="7">
                  <c:v>Member participation in the Society</c:v>
                </c:pt>
                <c:pt idx="8">
                  <c:v>Interpretation of Financial reports presented during AGM</c:v>
                </c:pt>
              </c:strCache>
            </c:strRef>
          </c:cat>
          <c:val>
            <c:numRef>
              <c:f>'KHASAKH Member Satisfaction Sur'!$C$161:$C$169</c:f>
              <c:numCache>
                <c:formatCode>General</c:formatCode>
                <c:ptCount val="9"/>
                <c:pt idx="0">
                  <c:v>2</c:v>
                </c:pt>
                <c:pt idx="1">
                  <c:v>11</c:v>
                </c:pt>
                <c:pt idx="2">
                  <c:v>11</c:v>
                </c:pt>
                <c:pt idx="3">
                  <c:v>11</c:v>
                </c:pt>
                <c:pt idx="4">
                  <c:v>4</c:v>
                </c:pt>
                <c:pt idx="5">
                  <c:v>17</c:v>
                </c:pt>
                <c:pt idx="6">
                  <c:v>12</c:v>
                </c:pt>
                <c:pt idx="7">
                  <c:v>22</c:v>
                </c:pt>
                <c:pt idx="8">
                  <c:v>22</c:v>
                </c:pt>
              </c:numCache>
            </c:numRef>
          </c:val>
          <c:extLst>
            <c:ext xmlns:c16="http://schemas.microsoft.com/office/drawing/2014/chart" uri="{C3380CC4-5D6E-409C-BE32-E72D297353CC}">
              <c16:uniqueId val="{00000001-65C6-4CDC-A70F-8D3F4097A934}"/>
            </c:ext>
          </c:extLst>
        </c:ser>
        <c:ser>
          <c:idx val="2"/>
          <c:order val="2"/>
          <c:spPr>
            <a:solidFill>
              <a:schemeClr val="accent3"/>
            </a:solidFill>
            <a:ln>
              <a:noFill/>
            </a:ln>
            <a:effectLst/>
          </c:spPr>
          <c:invertIfNegative val="0"/>
          <c:cat>
            <c:strRef>
              <c:f>'KHASAKH Member Satisfaction Sur'!$A$161:$A$169</c:f>
              <c:strCache>
                <c:ptCount val="9"/>
                <c:pt idx="0">
                  <c:v>Answer Choices</c:v>
                </c:pt>
                <c:pt idx="1">
                  <c:v>(Understanding cooperative identity, principles, ethics, values and regulatory framework) I would rather ask if members understand the SACCO/Cooperative model</c:v>
                </c:pt>
                <c:pt idx="2">
                  <c:v>Credit management</c:v>
                </c:pt>
                <c:pt idx="3">
                  <c:v>Savings mobilization</c:v>
                </c:pt>
                <c:pt idx="4">
                  <c:v>Finance &amp; investments</c:v>
                </c:pt>
                <c:pt idx="5">
                  <c:v>Khasakh Bye-Laws, and Policy Guidelines</c:v>
                </c:pt>
                <c:pt idx="6">
                  <c:v>Shares</c:v>
                </c:pt>
                <c:pt idx="7">
                  <c:v>Member participation in the Society</c:v>
                </c:pt>
                <c:pt idx="8">
                  <c:v>Interpretation of Financial reports presented during AGM</c:v>
                </c:pt>
              </c:strCache>
            </c:strRef>
          </c:cat>
          <c:val>
            <c:numRef>
              <c:f>'KHASAKH Member Satisfaction Sur'!$D$161:$D$169</c:f>
              <c:numCache>
                <c:formatCode>General</c:formatCode>
                <c:ptCount val="9"/>
                <c:pt idx="0">
                  <c:v>3</c:v>
                </c:pt>
                <c:pt idx="1">
                  <c:v>48</c:v>
                </c:pt>
                <c:pt idx="2">
                  <c:v>34</c:v>
                </c:pt>
                <c:pt idx="3">
                  <c:v>45</c:v>
                </c:pt>
                <c:pt idx="4">
                  <c:v>33</c:v>
                </c:pt>
                <c:pt idx="5">
                  <c:v>41</c:v>
                </c:pt>
                <c:pt idx="6">
                  <c:v>38</c:v>
                </c:pt>
                <c:pt idx="7">
                  <c:v>42</c:v>
                </c:pt>
                <c:pt idx="8">
                  <c:v>35</c:v>
                </c:pt>
              </c:numCache>
            </c:numRef>
          </c:val>
          <c:extLst>
            <c:ext xmlns:c16="http://schemas.microsoft.com/office/drawing/2014/chart" uri="{C3380CC4-5D6E-409C-BE32-E72D297353CC}">
              <c16:uniqueId val="{00000002-65C6-4CDC-A70F-8D3F4097A934}"/>
            </c:ext>
          </c:extLst>
        </c:ser>
        <c:ser>
          <c:idx val="3"/>
          <c:order val="3"/>
          <c:spPr>
            <a:solidFill>
              <a:schemeClr val="accent4"/>
            </a:solidFill>
            <a:ln>
              <a:noFill/>
            </a:ln>
            <a:effectLst/>
          </c:spPr>
          <c:invertIfNegative val="0"/>
          <c:cat>
            <c:strRef>
              <c:f>'KHASAKH Member Satisfaction Sur'!$A$161:$A$169</c:f>
              <c:strCache>
                <c:ptCount val="9"/>
                <c:pt idx="0">
                  <c:v>Answer Choices</c:v>
                </c:pt>
                <c:pt idx="1">
                  <c:v>(Understanding cooperative identity, principles, ethics, values and regulatory framework) I would rather ask if members understand the SACCO/Cooperative model</c:v>
                </c:pt>
                <c:pt idx="2">
                  <c:v>Credit management</c:v>
                </c:pt>
                <c:pt idx="3">
                  <c:v>Savings mobilization</c:v>
                </c:pt>
                <c:pt idx="4">
                  <c:v>Finance &amp; investments</c:v>
                </c:pt>
                <c:pt idx="5">
                  <c:v>Khasakh Bye-Laws, and Policy Guidelines</c:v>
                </c:pt>
                <c:pt idx="6">
                  <c:v>Shares</c:v>
                </c:pt>
                <c:pt idx="7">
                  <c:v>Member participation in the Society</c:v>
                </c:pt>
                <c:pt idx="8">
                  <c:v>Interpretation of Financial reports presented during AGM</c:v>
                </c:pt>
              </c:strCache>
            </c:strRef>
          </c:cat>
          <c:val>
            <c:numRef>
              <c:f>'KHASAKH Member Satisfaction Sur'!$E$161:$E$169</c:f>
              <c:numCache>
                <c:formatCode>General</c:formatCode>
                <c:ptCount val="9"/>
                <c:pt idx="0">
                  <c:v>4</c:v>
                </c:pt>
                <c:pt idx="1">
                  <c:v>32</c:v>
                </c:pt>
                <c:pt idx="2">
                  <c:v>50</c:v>
                </c:pt>
                <c:pt idx="3">
                  <c:v>37</c:v>
                </c:pt>
                <c:pt idx="4">
                  <c:v>33</c:v>
                </c:pt>
                <c:pt idx="5">
                  <c:v>32</c:v>
                </c:pt>
                <c:pt idx="6">
                  <c:v>34</c:v>
                </c:pt>
                <c:pt idx="7">
                  <c:v>38</c:v>
                </c:pt>
                <c:pt idx="8">
                  <c:v>32</c:v>
                </c:pt>
              </c:numCache>
            </c:numRef>
          </c:val>
          <c:extLst>
            <c:ext xmlns:c16="http://schemas.microsoft.com/office/drawing/2014/chart" uri="{C3380CC4-5D6E-409C-BE32-E72D297353CC}">
              <c16:uniqueId val="{00000003-65C6-4CDC-A70F-8D3F4097A934}"/>
            </c:ext>
          </c:extLst>
        </c:ser>
        <c:ser>
          <c:idx val="4"/>
          <c:order val="4"/>
          <c:spPr>
            <a:solidFill>
              <a:schemeClr val="accent5"/>
            </a:solidFill>
            <a:ln>
              <a:noFill/>
            </a:ln>
            <a:effectLst/>
          </c:spPr>
          <c:invertIfNegative val="0"/>
          <c:cat>
            <c:strRef>
              <c:f>'KHASAKH Member Satisfaction Sur'!$A$161:$A$169</c:f>
              <c:strCache>
                <c:ptCount val="9"/>
                <c:pt idx="0">
                  <c:v>Answer Choices</c:v>
                </c:pt>
                <c:pt idx="1">
                  <c:v>(Understanding cooperative identity, principles, ethics, values and regulatory framework) I would rather ask if members understand the SACCO/Cooperative model</c:v>
                </c:pt>
                <c:pt idx="2">
                  <c:v>Credit management</c:v>
                </c:pt>
                <c:pt idx="3">
                  <c:v>Savings mobilization</c:v>
                </c:pt>
                <c:pt idx="4">
                  <c:v>Finance &amp; investments</c:v>
                </c:pt>
                <c:pt idx="5">
                  <c:v>Khasakh Bye-Laws, and Policy Guidelines</c:v>
                </c:pt>
                <c:pt idx="6">
                  <c:v>Shares</c:v>
                </c:pt>
                <c:pt idx="7">
                  <c:v>Member participation in the Society</c:v>
                </c:pt>
                <c:pt idx="8">
                  <c:v>Interpretation of Financial reports presented during AGM</c:v>
                </c:pt>
              </c:strCache>
            </c:strRef>
          </c:cat>
          <c:val>
            <c:numRef>
              <c:f>'KHASAKH Member Satisfaction Sur'!$F$161:$F$169</c:f>
              <c:numCache>
                <c:formatCode>General</c:formatCode>
                <c:ptCount val="9"/>
                <c:pt idx="0">
                  <c:v>5</c:v>
                </c:pt>
                <c:pt idx="1">
                  <c:v>36</c:v>
                </c:pt>
                <c:pt idx="2">
                  <c:v>35</c:v>
                </c:pt>
                <c:pt idx="3">
                  <c:v>29</c:v>
                </c:pt>
                <c:pt idx="4">
                  <c:v>56</c:v>
                </c:pt>
                <c:pt idx="5">
                  <c:v>38</c:v>
                </c:pt>
                <c:pt idx="6">
                  <c:v>38</c:v>
                </c:pt>
                <c:pt idx="7">
                  <c:v>23</c:v>
                </c:pt>
                <c:pt idx="8">
                  <c:v>35</c:v>
                </c:pt>
              </c:numCache>
            </c:numRef>
          </c:val>
          <c:extLst>
            <c:ext xmlns:c16="http://schemas.microsoft.com/office/drawing/2014/chart" uri="{C3380CC4-5D6E-409C-BE32-E72D297353CC}">
              <c16:uniqueId val="{00000004-65C6-4CDC-A70F-8D3F4097A934}"/>
            </c:ext>
          </c:extLst>
        </c:ser>
        <c:dLbls>
          <c:showLegendKey val="0"/>
          <c:showVal val="0"/>
          <c:showCatName val="0"/>
          <c:showSerName val="0"/>
          <c:showPercent val="0"/>
          <c:showBubbleSize val="0"/>
        </c:dLbls>
        <c:gapWidth val="182"/>
        <c:axId val="534144128"/>
        <c:axId val="535191984"/>
      </c:barChart>
      <c:catAx>
        <c:axId val="534144128"/>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35191984"/>
        <c:crosses val="autoZero"/>
        <c:auto val="1"/>
        <c:lblAlgn val="ctr"/>
        <c:lblOffset val="100"/>
        <c:noMultiLvlLbl val="0"/>
      </c:catAx>
      <c:valAx>
        <c:axId val="535191984"/>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3414412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9247594050743664E-2"/>
          <c:y val="9.3860325260873775E-2"/>
          <c:w val="0.89019685039370078"/>
          <c:h val="0.59827320092451119"/>
        </c:manualLayout>
      </c:layout>
      <c:barChart>
        <c:barDir val="col"/>
        <c:grouping val="clustered"/>
        <c:varyColors val="0"/>
        <c:ser>
          <c:idx val="0"/>
          <c:order val="0"/>
          <c:spPr>
            <a:solidFill>
              <a:schemeClr val="accent1"/>
            </a:solidFill>
            <a:ln>
              <a:noFill/>
            </a:ln>
            <a:effectLst/>
          </c:spPr>
          <c:invertIfNegative val="0"/>
          <c:cat>
            <c:multiLvlStrRef>
              <c:f>'KHASAKH Member Satisfaction Sur'!$A$13:$B$20</c:f>
              <c:multiLvlStrCache>
                <c:ptCount val="8"/>
                <c:lvl>
                  <c:pt idx="0">
                    <c:v>93.53%</c:v>
                  </c:pt>
                  <c:pt idx="1">
                    <c:v>0.72%</c:v>
                  </c:pt>
                  <c:pt idx="2">
                    <c:v>0.72%</c:v>
                  </c:pt>
                  <c:pt idx="3">
                    <c:v>2.88%</c:v>
                  </c:pt>
                  <c:pt idx="4">
                    <c:v>2.16%</c:v>
                  </c:pt>
                  <c:pt idx="5">
                    <c:v>Others</c:v>
                  </c:pt>
                  <c:pt idx="6">
                    <c:v>Total</c:v>
                  </c:pt>
                  <c:pt idx="7">
                    <c:v>Skipped</c:v>
                  </c:pt>
                </c:lvl>
                <c:lvl>
                  <c:pt idx="0">
                    <c:v>Induction Process @ World Vision Uganda</c:v>
                  </c:pt>
                  <c:pt idx="1">
                    <c:v>Social Media</c:v>
                  </c:pt>
                  <c:pt idx="2">
                    <c:v>Website</c:v>
                  </c:pt>
                  <c:pt idx="3">
                    <c:v>Spouse</c:v>
                  </c:pt>
                  <c:pt idx="4">
                    <c:v>Marketing event</c:v>
                  </c:pt>
                  <c:pt idx="5">
                    <c:v>Total</c:v>
                  </c:pt>
                </c:lvl>
              </c:multiLvlStrCache>
            </c:multiLvlStrRef>
          </c:cat>
          <c:val>
            <c:numRef>
              <c:f>'KHASAKH Member Satisfaction Sur'!$C$13:$C$20</c:f>
              <c:numCache>
                <c:formatCode>General</c:formatCode>
                <c:ptCount val="8"/>
                <c:pt idx="0">
                  <c:v>130</c:v>
                </c:pt>
                <c:pt idx="1">
                  <c:v>1</c:v>
                </c:pt>
                <c:pt idx="2">
                  <c:v>1</c:v>
                </c:pt>
                <c:pt idx="3">
                  <c:v>4</c:v>
                </c:pt>
                <c:pt idx="4">
                  <c:v>3</c:v>
                </c:pt>
                <c:pt idx="5">
                  <c:v>6</c:v>
                </c:pt>
                <c:pt idx="6">
                  <c:v>139</c:v>
                </c:pt>
                <c:pt idx="7">
                  <c:v>6</c:v>
                </c:pt>
              </c:numCache>
            </c:numRef>
          </c:val>
          <c:extLst>
            <c:ext xmlns:c16="http://schemas.microsoft.com/office/drawing/2014/chart" uri="{C3380CC4-5D6E-409C-BE32-E72D297353CC}">
              <c16:uniqueId val="{00000000-7CB9-40A4-8497-04DED89BF1BE}"/>
            </c:ext>
          </c:extLst>
        </c:ser>
        <c:dLbls>
          <c:showLegendKey val="0"/>
          <c:showVal val="0"/>
          <c:showCatName val="0"/>
          <c:showSerName val="0"/>
          <c:showPercent val="0"/>
          <c:showBubbleSize val="0"/>
        </c:dLbls>
        <c:gapWidth val="219"/>
        <c:overlap val="-27"/>
        <c:axId val="494120016"/>
        <c:axId val="494120376"/>
      </c:barChart>
      <c:catAx>
        <c:axId val="49412001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494120376"/>
        <c:crosses val="autoZero"/>
        <c:auto val="1"/>
        <c:lblAlgn val="ctr"/>
        <c:lblOffset val="100"/>
        <c:noMultiLvlLbl val="0"/>
      </c:catAx>
      <c:valAx>
        <c:axId val="49412037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494120016"/>
        <c:crosses val="autoZero"/>
        <c:crossBetween val="between"/>
      </c:valAx>
      <c:spPr>
        <a:noFill/>
        <a:ln>
          <a:solidFill>
            <a:srgbClr val="FFC000"/>
          </a:solid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400"/>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'KHASAKH Member Satisfaction Sur'!$C$24</c:f>
              <c:strCache>
                <c:ptCount val="1"/>
                <c:pt idx="0">
                  <c:v>Responses</c:v>
                </c:pt>
              </c:strCache>
            </c:strRef>
          </c:tx>
          <c:spPr>
            <a:solidFill>
              <a:schemeClr val="accent1"/>
            </a:solidFill>
            <a:ln>
              <a:noFill/>
            </a:ln>
            <a:effectLst/>
          </c:spPr>
          <c:invertIfNegative val="0"/>
          <c:cat>
            <c:strRef>
              <c:f>'KHASAKH Member Satisfaction Sur'!$A$25:$B$32</c:f>
              <c:strCache>
                <c:ptCount val="6"/>
                <c:pt idx="0">
                  <c:v>0-1 years</c:v>
                </c:pt>
                <c:pt idx="1">
                  <c:v>2 years</c:v>
                </c:pt>
                <c:pt idx="2">
                  <c:v>3 years</c:v>
                </c:pt>
                <c:pt idx="3">
                  <c:v>4 years</c:v>
                </c:pt>
                <c:pt idx="4">
                  <c:v>5 years</c:v>
                </c:pt>
                <c:pt idx="5">
                  <c:v>Other</c:v>
                </c:pt>
              </c:strCache>
            </c:strRef>
          </c:cat>
          <c:val>
            <c:numRef>
              <c:f>'KHASAKH Member Satisfaction Sur'!$C$25:$C$32</c:f>
              <c:numCache>
                <c:formatCode>General</c:formatCode>
                <c:ptCount val="8"/>
                <c:pt idx="0">
                  <c:v>21</c:v>
                </c:pt>
                <c:pt idx="1">
                  <c:v>12</c:v>
                </c:pt>
                <c:pt idx="2">
                  <c:v>9</c:v>
                </c:pt>
                <c:pt idx="3">
                  <c:v>14</c:v>
                </c:pt>
                <c:pt idx="4">
                  <c:v>32</c:v>
                </c:pt>
                <c:pt idx="5">
                  <c:v>58</c:v>
                </c:pt>
              </c:numCache>
            </c:numRef>
          </c:val>
          <c:extLst>
            <c:ext xmlns:c16="http://schemas.microsoft.com/office/drawing/2014/chart" uri="{C3380CC4-5D6E-409C-BE32-E72D297353CC}">
              <c16:uniqueId val="{00000000-D9E7-4136-BAB4-23A4C4C6909D}"/>
            </c:ext>
          </c:extLst>
        </c:ser>
        <c:dLbls>
          <c:showLegendKey val="0"/>
          <c:showVal val="0"/>
          <c:showCatName val="0"/>
          <c:showSerName val="0"/>
          <c:showPercent val="0"/>
          <c:showBubbleSize val="0"/>
        </c:dLbls>
        <c:gapWidth val="219"/>
        <c:overlap val="-27"/>
        <c:axId val="503507200"/>
        <c:axId val="503690960"/>
      </c:barChart>
      <c:catAx>
        <c:axId val="50350720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03690960"/>
        <c:crosses val="autoZero"/>
        <c:auto val="1"/>
        <c:lblAlgn val="ctr"/>
        <c:lblOffset val="100"/>
        <c:noMultiLvlLbl val="0"/>
      </c:catAx>
      <c:valAx>
        <c:axId val="50369096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03507200"/>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1"/>
          <c:order val="1"/>
          <c:spPr>
            <a:solidFill>
              <a:schemeClr val="accent2"/>
            </a:solidFill>
            <a:ln>
              <a:noFill/>
            </a:ln>
            <a:effectLst/>
          </c:spPr>
          <c:invertIfNegative val="0"/>
          <c:cat>
            <c:strRef>
              <c:f>'KHASAKH Member Satisfaction Sur'!$A$48:$A$51</c:f>
              <c:strCache>
                <c:ptCount val="3"/>
                <c:pt idx="0">
                  <c:v>Getting better</c:v>
                </c:pt>
                <c:pt idx="1">
                  <c:v>Staying the same</c:v>
                </c:pt>
                <c:pt idx="2">
                  <c:v>Getting worse</c:v>
                </c:pt>
              </c:strCache>
            </c:strRef>
          </c:cat>
          <c:val>
            <c:numRef>
              <c:f>'KHASAKH Member Satisfaction Sur'!$C$48:$C$51</c:f>
              <c:numCache>
                <c:formatCode>General</c:formatCode>
                <c:ptCount val="4"/>
                <c:pt idx="0">
                  <c:v>118</c:v>
                </c:pt>
                <c:pt idx="1">
                  <c:v>13</c:v>
                </c:pt>
                <c:pt idx="2">
                  <c:v>4</c:v>
                </c:pt>
              </c:numCache>
            </c:numRef>
          </c:val>
          <c:extLst>
            <c:ext xmlns:c16="http://schemas.microsoft.com/office/drawing/2014/chart" uri="{C3380CC4-5D6E-409C-BE32-E72D297353CC}">
              <c16:uniqueId val="{00000000-A6C7-46B2-9A29-460FB811A7BB}"/>
            </c:ext>
          </c:extLst>
        </c:ser>
        <c:dLbls>
          <c:showLegendKey val="0"/>
          <c:showVal val="0"/>
          <c:showCatName val="0"/>
          <c:showSerName val="0"/>
          <c:showPercent val="0"/>
          <c:showBubbleSize val="0"/>
        </c:dLbls>
        <c:gapWidth val="182"/>
        <c:axId val="502836352"/>
        <c:axId val="502829152"/>
        <c:extLst>
          <c:ext xmlns:c15="http://schemas.microsoft.com/office/drawing/2012/chart" uri="{02D57815-91ED-43cb-92C2-25804820EDAC}">
            <c15:filteredBarSeries>
              <c15:ser>
                <c:idx val="0"/>
                <c:order val="0"/>
                <c:spPr>
                  <a:solidFill>
                    <a:schemeClr val="accent1"/>
                  </a:solidFill>
                  <a:ln>
                    <a:noFill/>
                  </a:ln>
                  <a:effectLst/>
                </c:spPr>
                <c:invertIfNegative val="0"/>
                <c:cat>
                  <c:strRef>
                    <c:extLst>
                      <c:ext uri="{02D57815-91ED-43cb-92C2-25804820EDAC}">
                        <c15:formulaRef>
                          <c15:sqref>'KHASAKH Member Satisfaction Sur'!$A$48:$A$51</c15:sqref>
                        </c15:formulaRef>
                      </c:ext>
                    </c:extLst>
                    <c:strCache>
                      <c:ptCount val="3"/>
                      <c:pt idx="0">
                        <c:v>Getting better</c:v>
                      </c:pt>
                      <c:pt idx="1">
                        <c:v>Staying the same</c:v>
                      </c:pt>
                      <c:pt idx="2">
                        <c:v>Getting worse</c:v>
                      </c:pt>
                    </c:strCache>
                  </c:strRef>
                </c:cat>
                <c:val>
                  <c:numRef>
                    <c:extLst>
                      <c:ext uri="{02D57815-91ED-43cb-92C2-25804820EDAC}">
                        <c15:formulaRef>
                          <c15:sqref>'KHASAKH Member Satisfaction Sur'!$B$48:$B$51</c15:sqref>
                        </c15:formulaRef>
                      </c:ext>
                    </c:extLst>
                    <c:numCache>
                      <c:formatCode>General</c:formatCode>
                      <c:ptCount val="4"/>
                    </c:numCache>
                  </c:numRef>
                </c:val>
                <c:extLst>
                  <c:ext xmlns:c16="http://schemas.microsoft.com/office/drawing/2014/chart" uri="{C3380CC4-5D6E-409C-BE32-E72D297353CC}">
                    <c16:uniqueId val="{00000001-A6C7-46B2-9A29-460FB811A7BB}"/>
                  </c:ext>
                </c:extLst>
              </c15:ser>
            </c15:filteredBarSeries>
          </c:ext>
        </c:extLst>
      </c:barChart>
      <c:catAx>
        <c:axId val="50283635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02829152"/>
        <c:crosses val="autoZero"/>
        <c:auto val="1"/>
        <c:lblAlgn val="ctr"/>
        <c:lblOffset val="100"/>
        <c:noMultiLvlLbl val="0"/>
      </c:catAx>
      <c:valAx>
        <c:axId val="502829152"/>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0283635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1"/>
          <c:order val="1"/>
          <c:spPr>
            <a:solidFill>
              <a:schemeClr val="accent2"/>
            </a:solidFill>
            <a:ln>
              <a:noFill/>
            </a:ln>
            <a:effectLst/>
          </c:spPr>
          <c:invertIfNegative val="0"/>
          <c:cat>
            <c:strRef>
              <c:f>'KHASAKH Member Satisfaction Sur'!$A$58:$A$60</c:f>
              <c:strCache>
                <c:ptCount val="3"/>
                <c:pt idx="0">
                  <c:v>Annual General Meeting (AGM)</c:v>
                </c:pt>
                <c:pt idx="1">
                  <c:v>Trainings</c:v>
                </c:pt>
                <c:pt idx="2">
                  <c:v>Other </c:v>
                </c:pt>
              </c:strCache>
            </c:strRef>
          </c:cat>
          <c:val>
            <c:numRef>
              <c:f>'KHASAKH Member Satisfaction Sur'!$C$58:$C$60</c:f>
              <c:numCache>
                <c:formatCode>General</c:formatCode>
                <c:ptCount val="3"/>
                <c:pt idx="0">
                  <c:v>56</c:v>
                </c:pt>
                <c:pt idx="1">
                  <c:v>34</c:v>
                </c:pt>
                <c:pt idx="2">
                  <c:v>50</c:v>
                </c:pt>
              </c:numCache>
            </c:numRef>
          </c:val>
          <c:extLst>
            <c:ext xmlns:c16="http://schemas.microsoft.com/office/drawing/2014/chart" uri="{C3380CC4-5D6E-409C-BE32-E72D297353CC}">
              <c16:uniqueId val="{00000000-3099-4CF7-AAE2-C849D4152F8B}"/>
            </c:ext>
          </c:extLst>
        </c:ser>
        <c:dLbls>
          <c:showLegendKey val="0"/>
          <c:showVal val="0"/>
          <c:showCatName val="0"/>
          <c:showSerName val="0"/>
          <c:showPercent val="0"/>
          <c:showBubbleSize val="0"/>
        </c:dLbls>
        <c:gapWidth val="219"/>
        <c:overlap val="-27"/>
        <c:axId val="503339544"/>
        <c:axId val="503341344"/>
        <c:extLst>
          <c:ext xmlns:c15="http://schemas.microsoft.com/office/drawing/2012/chart" uri="{02D57815-91ED-43cb-92C2-25804820EDAC}">
            <c15:filteredBarSeries>
              <c15:ser>
                <c:idx val="0"/>
                <c:order val="0"/>
                <c:spPr>
                  <a:solidFill>
                    <a:schemeClr val="accent1"/>
                  </a:solidFill>
                  <a:ln>
                    <a:noFill/>
                  </a:ln>
                  <a:effectLst/>
                </c:spPr>
                <c:invertIfNegative val="0"/>
                <c:cat>
                  <c:strRef>
                    <c:extLst>
                      <c:ext uri="{02D57815-91ED-43cb-92C2-25804820EDAC}">
                        <c15:formulaRef>
                          <c15:sqref>'KHASAKH Member Satisfaction Sur'!$A$58:$A$60</c15:sqref>
                        </c15:formulaRef>
                      </c:ext>
                    </c:extLst>
                    <c:strCache>
                      <c:ptCount val="3"/>
                      <c:pt idx="0">
                        <c:v>Annual General Meeting (AGM)</c:v>
                      </c:pt>
                      <c:pt idx="1">
                        <c:v>Trainings</c:v>
                      </c:pt>
                      <c:pt idx="2">
                        <c:v>Other </c:v>
                      </c:pt>
                    </c:strCache>
                  </c:strRef>
                </c:cat>
                <c:val>
                  <c:numRef>
                    <c:extLst>
                      <c:ext uri="{02D57815-91ED-43cb-92C2-25804820EDAC}">
                        <c15:formulaRef>
                          <c15:sqref>'KHASAKH Member Satisfaction Sur'!$B$58:$B$60</c15:sqref>
                        </c15:formulaRef>
                      </c:ext>
                    </c:extLst>
                    <c:numCache>
                      <c:formatCode>General</c:formatCode>
                      <c:ptCount val="3"/>
                    </c:numCache>
                  </c:numRef>
                </c:val>
                <c:extLst>
                  <c:ext xmlns:c16="http://schemas.microsoft.com/office/drawing/2014/chart" uri="{C3380CC4-5D6E-409C-BE32-E72D297353CC}">
                    <c16:uniqueId val="{00000001-3099-4CF7-AAE2-C849D4152F8B}"/>
                  </c:ext>
                </c:extLst>
              </c15:ser>
            </c15:filteredBarSeries>
          </c:ext>
        </c:extLst>
      </c:barChart>
      <c:catAx>
        <c:axId val="50333954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03341344"/>
        <c:crosses val="autoZero"/>
        <c:auto val="1"/>
        <c:lblAlgn val="ctr"/>
        <c:lblOffset val="100"/>
        <c:noMultiLvlLbl val="0"/>
      </c:catAx>
      <c:valAx>
        <c:axId val="50334134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0333954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1"/>
          <c:order val="1"/>
          <c:spPr>
            <a:solidFill>
              <a:schemeClr val="accent2"/>
            </a:solidFill>
            <a:ln>
              <a:noFill/>
            </a:ln>
            <a:effectLst/>
          </c:spPr>
          <c:invertIfNegative val="0"/>
          <c:cat>
            <c:strRef>
              <c:f>'KHASAKH Member Satisfaction Sur'!$A$67:$A$70</c:f>
              <c:strCache>
                <c:ptCount val="4"/>
                <c:pt idx="0">
                  <c:v>Very satisfied</c:v>
                </c:pt>
                <c:pt idx="1">
                  <c:v>Satisfied</c:v>
                </c:pt>
                <c:pt idx="2">
                  <c:v>Very dissatisfied</c:v>
                </c:pt>
                <c:pt idx="3">
                  <c:v>Dissatisfied</c:v>
                </c:pt>
              </c:strCache>
            </c:strRef>
          </c:cat>
          <c:val>
            <c:numRef>
              <c:f>'KHASAKH Member Satisfaction Sur'!$C$67:$C$70</c:f>
              <c:numCache>
                <c:formatCode>General</c:formatCode>
                <c:ptCount val="4"/>
                <c:pt idx="0">
                  <c:v>29</c:v>
                </c:pt>
                <c:pt idx="1">
                  <c:v>102</c:v>
                </c:pt>
                <c:pt idx="2">
                  <c:v>2</c:v>
                </c:pt>
                <c:pt idx="3">
                  <c:v>6</c:v>
                </c:pt>
              </c:numCache>
            </c:numRef>
          </c:val>
          <c:extLst>
            <c:ext xmlns:c16="http://schemas.microsoft.com/office/drawing/2014/chart" uri="{C3380CC4-5D6E-409C-BE32-E72D297353CC}">
              <c16:uniqueId val="{00000000-D913-487F-972F-5E8E92C47AD4}"/>
            </c:ext>
          </c:extLst>
        </c:ser>
        <c:dLbls>
          <c:showLegendKey val="0"/>
          <c:showVal val="0"/>
          <c:showCatName val="0"/>
          <c:showSerName val="0"/>
          <c:showPercent val="0"/>
          <c:showBubbleSize val="0"/>
        </c:dLbls>
        <c:gapWidth val="182"/>
        <c:axId val="585978784"/>
        <c:axId val="585973024"/>
        <c:extLst>
          <c:ext xmlns:c15="http://schemas.microsoft.com/office/drawing/2012/chart" uri="{02D57815-91ED-43cb-92C2-25804820EDAC}">
            <c15:filteredBarSeries>
              <c15:ser>
                <c:idx val="0"/>
                <c:order val="0"/>
                <c:spPr>
                  <a:solidFill>
                    <a:schemeClr val="accent1"/>
                  </a:solidFill>
                  <a:ln>
                    <a:noFill/>
                  </a:ln>
                  <a:effectLst/>
                </c:spPr>
                <c:invertIfNegative val="0"/>
                <c:cat>
                  <c:strRef>
                    <c:extLst>
                      <c:ext uri="{02D57815-91ED-43cb-92C2-25804820EDAC}">
                        <c15:formulaRef>
                          <c15:sqref>'KHASAKH Member Satisfaction Sur'!$A$67:$A$70</c15:sqref>
                        </c15:formulaRef>
                      </c:ext>
                    </c:extLst>
                    <c:strCache>
                      <c:ptCount val="4"/>
                      <c:pt idx="0">
                        <c:v>Very satisfied</c:v>
                      </c:pt>
                      <c:pt idx="1">
                        <c:v>Satisfied</c:v>
                      </c:pt>
                      <c:pt idx="2">
                        <c:v>Very dissatisfied</c:v>
                      </c:pt>
                      <c:pt idx="3">
                        <c:v>Dissatisfied</c:v>
                      </c:pt>
                    </c:strCache>
                  </c:strRef>
                </c:cat>
                <c:val>
                  <c:numRef>
                    <c:extLst>
                      <c:ext uri="{02D57815-91ED-43cb-92C2-25804820EDAC}">
                        <c15:formulaRef>
                          <c15:sqref>'KHASAKH Member Satisfaction Sur'!$B$67:$B$70</c15:sqref>
                        </c15:formulaRef>
                      </c:ext>
                    </c:extLst>
                    <c:numCache>
                      <c:formatCode>General</c:formatCode>
                      <c:ptCount val="4"/>
                    </c:numCache>
                  </c:numRef>
                </c:val>
                <c:extLst>
                  <c:ext xmlns:c16="http://schemas.microsoft.com/office/drawing/2014/chart" uri="{C3380CC4-5D6E-409C-BE32-E72D297353CC}">
                    <c16:uniqueId val="{00000001-D913-487F-972F-5E8E92C47AD4}"/>
                  </c:ext>
                </c:extLst>
              </c15:ser>
            </c15:filteredBarSeries>
          </c:ext>
        </c:extLst>
      </c:barChart>
      <c:catAx>
        <c:axId val="58597878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85973024"/>
        <c:crosses val="autoZero"/>
        <c:auto val="1"/>
        <c:lblAlgn val="ctr"/>
        <c:lblOffset val="100"/>
        <c:noMultiLvlLbl val="0"/>
      </c:catAx>
      <c:valAx>
        <c:axId val="585973024"/>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8597878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4009604777663662"/>
          <c:y val="4.217462494782654E-2"/>
          <c:w val="0.84715032903495757"/>
          <c:h val="0.90985630532435957"/>
        </c:manualLayout>
      </c:layout>
      <c:barChart>
        <c:barDir val="bar"/>
        <c:grouping val="clustered"/>
        <c:varyColors val="0"/>
        <c:ser>
          <c:idx val="1"/>
          <c:order val="1"/>
          <c:spPr>
            <a:solidFill>
              <a:schemeClr val="accent2"/>
            </a:solidFill>
            <a:ln>
              <a:noFill/>
            </a:ln>
            <a:effectLst/>
          </c:spPr>
          <c:invertIfNegative val="0"/>
          <c:cat>
            <c:strRef>
              <c:f>'KHASAKH Member Satisfaction Sur'!$A$78:$A$89</c:f>
              <c:strCache>
                <c:ptCount val="12"/>
                <c:pt idx="0">
                  <c:v>Shares</c:v>
                </c:pt>
                <c:pt idx="1">
                  <c:v>General Saver</c:v>
                </c:pt>
                <c:pt idx="2">
                  <c:v>Kagwilawo</c:v>
                </c:pt>
                <c:pt idx="3">
                  <c:v>Short term loan</c:v>
                </c:pt>
                <c:pt idx="4">
                  <c:v>Salary Loan</c:v>
                </c:pt>
                <c:pt idx="5">
                  <c:v>Pension Saver</c:v>
                </c:pt>
                <c:pt idx="6">
                  <c:v>Target saver</c:v>
                </c:pt>
                <c:pt idx="7">
                  <c:v>Education saver</c:v>
                </c:pt>
                <c:pt idx="8">
                  <c:v>Land Loan</c:v>
                </c:pt>
                <c:pt idx="9">
                  <c:v>Real Estate loan</c:v>
                </c:pt>
                <c:pt idx="10">
                  <c:v>Member Education</c:v>
                </c:pt>
                <c:pt idx="11">
                  <c:v>Khasakh CSR (fitness Club)</c:v>
                </c:pt>
              </c:strCache>
            </c:strRef>
          </c:cat>
          <c:val>
            <c:numRef>
              <c:f>'KHASAKH Member Satisfaction Sur'!$C$78:$C$89</c:f>
              <c:numCache>
                <c:formatCode>General</c:formatCode>
                <c:ptCount val="12"/>
                <c:pt idx="0">
                  <c:v>70</c:v>
                </c:pt>
                <c:pt idx="1">
                  <c:v>57</c:v>
                </c:pt>
                <c:pt idx="2">
                  <c:v>19</c:v>
                </c:pt>
                <c:pt idx="3">
                  <c:v>39</c:v>
                </c:pt>
                <c:pt idx="4">
                  <c:v>67</c:v>
                </c:pt>
                <c:pt idx="5">
                  <c:v>3</c:v>
                </c:pt>
                <c:pt idx="6">
                  <c:v>7</c:v>
                </c:pt>
                <c:pt idx="7">
                  <c:v>4</c:v>
                </c:pt>
                <c:pt idx="8">
                  <c:v>9</c:v>
                </c:pt>
                <c:pt idx="9">
                  <c:v>3</c:v>
                </c:pt>
                <c:pt idx="10">
                  <c:v>9</c:v>
                </c:pt>
                <c:pt idx="11">
                  <c:v>3</c:v>
                </c:pt>
              </c:numCache>
            </c:numRef>
          </c:val>
          <c:extLst>
            <c:ext xmlns:c16="http://schemas.microsoft.com/office/drawing/2014/chart" uri="{C3380CC4-5D6E-409C-BE32-E72D297353CC}">
              <c16:uniqueId val="{00000000-3C20-4DF4-9A6C-E9D1B9BA3942}"/>
            </c:ext>
          </c:extLst>
        </c:ser>
        <c:dLbls>
          <c:showLegendKey val="0"/>
          <c:showVal val="0"/>
          <c:showCatName val="0"/>
          <c:showSerName val="0"/>
          <c:showPercent val="0"/>
          <c:showBubbleSize val="0"/>
        </c:dLbls>
        <c:gapWidth val="182"/>
        <c:axId val="502836712"/>
        <c:axId val="502829872"/>
        <c:extLst>
          <c:ext xmlns:c15="http://schemas.microsoft.com/office/drawing/2012/chart" uri="{02D57815-91ED-43cb-92C2-25804820EDAC}">
            <c15:filteredBarSeries>
              <c15:ser>
                <c:idx val="0"/>
                <c:order val="0"/>
                <c:spPr>
                  <a:solidFill>
                    <a:schemeClr val="accent1"/>
                  </a:solidFill>
                  <a:ln>
                    <a:noFill/>
                  </a:ln>
                  <a:effectLst/>
                </c:spPr>
                <c:invertIfNegative val="0"/>
                <c:cat>
                  <c:strRef>
                    <c:extLst>
                      <c:ext uri="{02D57815-91ED-43cb-92C2-25804820EDAC}">
                        <c15:formulaRef>
                          <c15:sqref>'KHASAKH Member Satisfaction Sur'!$A$78:$A$89</c15:sqref>
                        </c15:formulaRef>
                      </c:ext>
                    </c:extLst>
                    <c:strCache>
                      <c:ptCount val="12"/>
                      <c:pt idx="0">
                        <c:v>Shares</c:v>
                      </c:pt>
                      <c:pt idx="1">
                        <c:v>General Saver</c:v>
                      </c:pt>
                      <c:pt idx="2">
                        <c:v>Kagwilawo</c:v>
                      </c:pt>
                      <c:pt idx="3">
                        <c:v>Short term loan</c:v>
                      </c:pt>
                      <c:pt idx="4">
                        <c:v>Salary Loan</c:v>
                      </c:pt>
                      <c:pt idx="5">
                        <c:v>Pension Saver</c:v>
                      </c:pt>
                      <c:pt idx="6">
                        <c:v>Target saver</c:v>
                      </c:pt>
                      <c:pt idx="7">
                        <c:v>Education saver</c:v>
                      </c:pt>
                      <c:pt idx="8">
                        <c:v>Land Loan</c:v>
                      </c:pt>
                      <c:pt idx="9">
                        <c:v>Real Estate loan</c:v>
                      </c:pt>
                      <c:pt idx="10">
                        <c:v>Member Education</c:v>
                      </c:pt>
                      <c:pt idx="11">
                        <c:v>Khasakh CSR (fitness Club)</c:v>
                      </c:pt>
                    </c:strCache>
                  </c:strRef>
                </c:cat>
                <c:val>
                  <c:numRef>
                    <c:extLst>
                      <c:ext uri="{02D57815-91ED-43cb-92C2-25804820EDAC}">
                        <c15:formulaRef>
                          <c15:sqref>'KHASAKH Member Satisfaction Sur'!$B$78:$B$89</c15:sqref>
                        </c15:formulaRef>
                      </c:ext>
                    </c:extLst>
                    <c:numCache>
                      <c:formatCode>General</c:formatCode>
                      <c:ptCount val="12"/>
                    </c:numCache>
                  </c:numRef>
                </c:val>
                <c:extLst>
                  <c:ext xmlns:c16="http://schemas.microsoft.com/office/drawing/2014/chart" uri="{C3380CC4-5D6E-409C-BE32-E72D297353CC}">
                    <c16:uniqueId val="{00000001-3C20-4DF4-9A6C-E9D1B9BA3942}"/>
                  </c:ext>
                </c:extLst>
              </c15:ser>
            </c15:filteredBarSeries>
          </c:ext>
        </c:extLst>
      </c:barChart>
      <c:catAx>
        <c:axId val="50283671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02829872"/>
        <c:crosses val="autoZero"/>
        <c:auto val="1"/>
        <c:lblAlgn val="ctr"/>
        <c:lblOffset val="100"/>
        <c:noMultiLvlLbl val="0"/>
      </c:catAx>
      <c:valAx>
        <c:axId val="502829872"/>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0283671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1"/>
          <c:order val="1"/>
          <c:spPr>
            <a:solidFill>
              <a:schemeClr val="accent2"/>
            </a:solidFill>
            <a:ln>
              <a:noFill/>
            </a:ln>
            <a:effectLst/>
          </c:spPr>
          <c:invertIfNegative val="0"/>
          <c:cat>
            <c:strRef>
              <c:f>'KHASAKH Member Satisfaction Sur'!$A$109:$A$113</c:f>
              <c:strCache>
                <c:ptCount val="5"/>
                <c:pt idx="0">
                  <c:v>Very satisfied</c:v>
                </c:pt>
                <c:pt idx="1">
                  <c:v>Satisfied</c:v>
                </c:pt>
                <c:pt idx="2">
                  <c:v>Neither satisfied nor dissatisfied</c:v>
                </c:pt>
                <c:pt idx="3">
                  <c:v>Dissatisfied</c:v>
                </c:pt>
                <c:pt idx="4">
                  <c:v>Very dissatisfied</c:v>
                </c:pt>
              </c:strCache>
            </c:strRef>
          </c:cat>
          <c:val>
            <c:numRef>
              <c:f>'KHASAKH Member Satisfaction Sur'!$C$109:$C$113</c:f>
              <c:numCache>
                <c:formatCode>General</c:formatCode>
                <c:ptCount val="5"/>
                <c:pt idx="0">
                  <c:v>19</c:v>
                </c:pt>
                <c:pt idx="1">
                  <c:v>73</c:v>
                </c:pt>
                <c:pt idx="2">
                  <c:v>23</c:v>
                </c:pt>
                <c:pt idx="3">
                  <c:v>14</c:v>
                </c:pt>
                <c:pt idx="4">
                  <c:v>4</c:v>
                </c:pt>
              </c:numCache>
            </c:numRef>
          </c:val>
          <c:extLst>
            <c:ext xmlns:c16="http://schemas.microsoft.com/office/drawing/2014/chart" uri="{C3380CC4-5D6E-409C-BE32-E72D297353CC}">
              <c16:uniqueId val="{00000000-A8FD-4DB5-9956-7C7654C80E41}"/>
            </c:ext>
          </c:extLst>
        </c:ser>
        <c:dLbls>
          <c:showLegendKey val="0"/>
          <c:showVal val="0"/>
          <c:showCatName val="0"/>
          <c:showSerName val="0"/>
          <c:showPercent val="0"/>
          <c:showBubbleSize val="0"/>
        </c:dLbls>
        <c:gapWidth val="182"/>
        <c:axId val="424632384"/>
        <c:axId val="424634544"/>
        <c:extLst>
          <c:ext xmlns:c15="http://schemas.microsoft.com/office/drawing/2012/chart" uri="{02D57815-91ED-43cb-92C2-25804820EDAC}">
            <c15:filteredBarSeries>
              <c15:ser>
                <c:idx val="0"/>
                <c:order val="0"/>
                <c:spPr>
                  <a:solidFill>
                    <a:schemeClr val="accent1"/>
                  </a:solidFill>
                  <a:ln>
                    <a:noFill/>
                  </a:ln>
                  <a:effectLst/>
                </c:spPr>
                <c:invertIfNegative val="0"/>
                <c:cat>
                  <c:strRef>
                    <c:extLst>
                      <c:ext uri="{02D57815-91ED-43cb-92C2-25804820EDAC}">
                        <c15:formulaRef>
                          <c15:sqref>'KHASAKH Member Satisfaction Sur'!$A$109:$A$113</c15:sqref>
                        </c15:formulaRef>
                      </c:ext>
                    </c:extLst>
                    <c:strCache>
                      <c:ptCount val="5"/>
                      <c:pt idx="0">
                        <c:v>Very satisfied</c:v>
                      </c:pt>
                      <c:pt idx="1">
                        <c:v>Satisfied</c:v>
                      </c:pt>
                      <c:pt idx="2">
                        <c:v>Neither satisfied nor dissatisfied</c:v>
                      </c:pt>
                      <c:pt idx="3">
                        <c:v>Dissatisfied</c:v>
                      </c:pt>
                      <c:pt idx="4">
                        <c:v>Very dissatisfied</c:v>
                      </c:pt>
                    </c:strCache>
                  </c:strRef>
                </c:cat>
                <c:val>
                  <c:numRef>
                    <c:extLst>
                      <c:ext uri="{02D57815-91ED-43cb-92C2-25804820EDAC}">
                        <c15:formulaRef>
                          <c15:sqref>'KHASAKH Member Satisfaction Sur'!$B$109:$B$113</c15:sqref>
                        </c15:formulaRef>
                      </c:ext>
                    </c:extLst>
                    <c:numCache>
                      <c:formatCode>General</c:formatCode>
                      <c:ptCount val="5"/>
                    </c:numCache>
                  </c:numRef>
                </c:val>
                <c:extLst>
                  <c:ext xmlns:c16="http://schemas.microsoft.com/office/drawing/2014/chart" uri="{C3380CC4-5D6E-409C-BE32-E72D297353CC}">
                    <c16:uniqueId val="{00000001-A8FD-4DB5-9956-7C7654C80E41}"/>
                  </c:ext>
                </c:extLst>
              </c15:ser>
            </c15:filteredBarSeries>
          </c:ext>
        </c:extLst>
      </c:barChart>
      <c:catAx>
        <c:axId val="42463238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24634544"/>
        <c:crosses val="autoZero"/>
        <c:auto val="1"/>
        <c:lblAlgn val="ctr"/>
        <c:lblOffset val="100"/>
        <c:noMultiLvlLbl val="0"/>
      </c:catAx>
      <c:valAx>
        <c:axId val="424634544"/>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2463238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'KHASAKH Member Satisfaction Sur'!$B$120</c:f>
              <c:strCache>
                <c:ptCount val="1"/>
                <c:pt idx="0">
                  <c:v>YES</c:v>
                </c:pt>
              </c:strCache>
            </c:strRef>
          </c:tx>
          <c:spPr>
            <a:solidFill>
              <a:schemeClr val="accent1">
                <a:alpha val="85000"/>
              </a:scheme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lt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f>'KHASAKH Member Satisfaction Sur'!$A$121:$A$124</c:f>
              <c:strCache>
                <c:ptCount val="4"/>
                <c:pt idx="0">
                  <c:v>Share balance</c:v>
                </c:pt>
                <c:pt idx="1">
                  <c:v>Savings balance</c:v>
                </c:pt>
                <c:pt idx="2">
                  <c:v>Loan balance</c:v>
                </c:pt>
                <c:pt idx="3">
                  <c:v>Other</c:v>
                </c:pt>
              </c:strCache>
            </c:strRef>
          </c:cat>
          <c:val>
            <c:numRef>
              <c:f>'KHASAKH Member Satisfaction Sur'!$B$121:$B$124</c:f>
              <c:numCache>
                <c:formatCode>General</c:formatCode>
                <c:ptCount val="4"/>
                <c:pt idx="0">
                  <c:v>115</c:v>
                </c:pt>
                <c:pt idx="1">
                  <c:v>108</c:v>
                </c:pt>
                <c:pt idx="2">
                  <c:v>93</c:v>
                </c:pt>
                <c:pt idx="3">
                  <c:v>21</c:v>
                </c:pt>
              </c:numCache>
            </c:numRef>
          </c:val>
          <c:extLst>
            <c:ext xmlns:c16="http://schemas.microsoft.com/office/drawing/2014/chart" uri="{C3380CC4-5D6E-409C-BE32-E72D297353CC}">
              <c16:uniqueId val="{00000000-7A46-4865-92A8-18689E843906}"/>
            </c:ext>
          </c:extLst>
        </c:ser>
        <c:ser>
          <c:idx val="1"/>
          <c:order val="1"/>
          <c:tx>
            <c:strRef>
              <c:f>'KHASAKH Member Satisfaction Sur'!$C$120</c:f>
              <c:strCache>
                <c:ptCount val="1"/>
                <c:pt idx="0">
                  <c:v>NO</c:v>
                </c:pt>
              </c:strCache>
            </c:strRef>
          </c:tx>
          <c:spPr>
            <a:solidFill>
              <a:schemeClr val="accent2">
                <a:alpha val="85000"/>
              </a:scheme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lt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f>'KHASAKH Member Satisfaction Sur'!$A$121:$A$124</c:f>
              <c:strCache>
                <c:ptCount val="4"/>
                <c:pt idx="0">
                  <c:v>Share balance</c:v>
                </c:pt>
                <c:pt idx="1">
                  <c:v>Savings balance</c:v>
                </c:pt>
                <c:pt idx="2">
                  <c:v>Loan balance</c:v>
                </c:pt>
                <c:pt idx="3">
                  <c:v>Other</c:v>
                </c:pt>
              </c:strCache>
            </c:strRef>
          </c:cat>
          <c:val>
            <c:numRef>
              <c:f>'KHASAKH Member Satisfaction Sur'!$C$121:$C$124</c:f>
              <c:numCache>
                <c:formatCode>General</c:formatCode>
                <c:ptCount val="4"/>
                <c:pt idx="0">
                  <c:v>12</c:v>
                </c:pt>
                <c:pt idx="1">
                  <c:v>18</c:v>
                </c:pt>
                <c:pt idx="2">
                  <c:v>14</c:v>
                </c:pt>
                <c:pt idx="3">
                  <c:v>15</c:v>
                </c:pt>
              </c:numCache>
            </c:numRef>
          </c:val>
          <c:extLst>
            <c:ext xmlns:c16="http://schemas.microsoft.com/office/drawing/2014/chart" uri="{C3380CC4-5D6E-409C-BE32-E72D297353CC}">
              <c16:uniqueId val="{00000001-7A46-4865-92A8-18689E843906}"/>
            </c:ext>
          </c:extLst>
        </c:ser>
        <c:ser>
          <c:idx val="2"/>
          <c:order val="2"/>
          <c:tx>
            <c:strRef>
              <c:f>'KHASAKH Member Satisfaction Sur'!$D$120</c:f>
              <c:strCache>
                <c:ptCount val="1"/>
                <c:pt idx="0">
                  <c:v>Total</c:v>
                </c:pt>
              </c:strCache>
            </c:strRef>
          </c:tx>
          <c:spPr>
            <a:solidFill>
              <a:schemeClr val="accent3">
                <a:alpha val="85000"/>
              </a:scheme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lt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f>'KHASAKH Member Satisfaction Sur'!$A$121:$A$124</c:f>
              <c:strCache>
                <c:ptCount val="4"/>
                <c:pt idx="0">
                  <c:v>Share balance</c:v>
                </c:pt>
                <c:pt idx="1">
                  <c:v>Savings balance</c:v>
                </c:pt>
                <c:pt idx="2">
                  <c:v>Loan balance</c:v>
                </c:pt>
                <c:pt idx="3">
                  <c:v>Other</c:v>
                </c:pt>
              </c:strCache>
            </c:strRef>
          </c:cat>
          <c:val>
            <c:numRef>
              <c:f>'KHASAKH Member Satisfaction Sur'!$D$121:$D$124</c:f>
              <c:numCache>
                <c:formatCode>General</c:formatCode>
                <c:ptCount val="4"/>
                <c:pt idx="0">
                  <c:v>127</c:v>
                </c:pt>
                <c:pt idx="1">
                  <c:v>126</c:v>
                </c:pt>
                <c:pt idx="2">
                  <c:v>107</c:v>
                </c:pt>
                <c:pt idx="3">
                  <c:v>36</c:v>
                </c:pt>
              </c:numCache>
            </c:numRef>
          </c:val>
          <c:extLst>
            <c:ext xmlns:c16="http://schemas.microsoft.com/office/drawing/2014/chart" uri="{C3380CC4-5D6E-409C-BE32-E72D297353CC}">
              <c16:uniqueId val="{00000002-7A46-4865-92A8-18689E843906}"/>
            </c:ext>
          </c:extLst>
        </c:ser>
        <c:dLbls>
          <c:dLblPos val="inEnd"/>
          <c:showLegendKey val="0"/>
          <c:showVal val="1"/>
          <c:showCatName val="0"/>
          <c:showSerName val="0"/>
          <c:showPercent val="0"/>
          <c:showBubbleSize val="0"/>
        </c:dLbls>
        <c:gapWidth val="65"/>
        <c:axId val="538663064"/>
        <c:axId val="538662704"/>
      </c:barChart>
      <c:catAx>
        <c:axId val="538663064"/>
        <c:scaling>
          <c:orientation val="minMax"/>
        </c:scaling>
        <c:delete val="0"/>
        <c:axPos val="l"/>
        <c:numFmt formatCode="General" sourceLinked="1"/>
        <c:majorTickMark val="none"/>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900" b="0" i="0" u="none" strike="noStrike" kern="1200" cap="all" baseline="0">
                <a:solidFill>
                  <a:schemeClr val="dk1">
                    <a:lumMod val="75000"/>
                    <a:lumOff val="25000"/>
                  </a:schemeClr>
                </a:solidFill>
                <a:latin typeface="+mn-lt"/>
                <a:ea typeface="+mn-ea"/>
                <a:cs typeface="+mn-cs"/>
              </a:defRPr>
            </a:pPr>
            <a:endParaRPr lang="en-US"/>
          </a:p>
        </c:txPr>
        <c:crossAx val="538662704"/>
        <c:crosses val="autoZero"/>
        <c:auto val="1"/>
        <c:lblAlgn val="ctr"/>
        <c:lblOffset val="100"/>
        <c:noMultiLvlLbl val="0"/>
      </c:catAx>
      <c:valAx>
        <c:axId val="538662704"/>
        <c:scaling>
          <c:orientation val="minMax"/>
        </c:scaling>
        <c:delete val="0"/>
        <c:axPos val="b"/>
        <c:majorGridlines>
          <c:spPr>
            <a:ln w="9525" cap="flat" cmpd="sng" algn="ctr">
              <a:gradFill>
                <a:gsLst>
                  <a:gs pos="100000">
                    <a:schemeClr val="dk1">
                      <a:lumMod val="95000"/>
                      <a:lumOff val="5000"/>
                      <a:alpha val="42000"/>
                    </a:schemeClr>
                  </a:gs>
                  <a:gs pos="0">
                    <a:schemeClr val="lt1">
                      <a:lumMod val="75000"/>
                      <a:alpha val="36000"/>
                    </a:schemeClr>
                  </a:gs>
                </a:gsLst>
                <a:lin ang="5400000" scaled="0"/>
              </a:gra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dk1">
                    <a:lumMod val="75000"/>
                    <a:lumOff val="25000"/>
                  </a:schemeClr>
                </a:solidFill>
                <a:latin typeface="+mn-lt"/>
                <a:ea typeface="+mn-ea"/>
                <a:cs typeface="+mn-cs"/>
              </a:defRPr>
            </a:pPr>
            <a:endParaRPr lang="en-US"/>
          </a:p>
        </c:txPr>
        <c:crossAx val="538663064"/>
        <c:crosses val="autoZero"/>
        <c:crossBetween val="between"/>
      </c:valAx>
      <c:spPr>
        <a:noFill/>
        <a:ln>
          <a:noFill/>
        </a:ln>
        <a:effectLst/>
      </c:spPr>
    </c:plotArea>
    <c:legend>
      <c:legendPos val="b"/>
      <c:overlay val="0"/>
      <c:spPr>
        <a:solidFill>
          <a:schemeClr val="lt1">
            <a:lumMod val="95000"/>
            <a:alpha val="39000"/>
          </a:schemeClr>
        </a:solidFill>
        <a:ln>
          <a:noFill/>
        </a:ln>
        <a:effectLst/>
      </c:spPr>
      <c:txPr>
        <a:bodyPr rot="0" spcFirstLastPara="1" vertOverflow="ellipsis" vert="horz" wrap="square" anchor="ctr" anchorCtr="1"/>
        <a:lstStyle/>
        <a:p>
          <a:pPr>
            <a:defRPr sz="900" b="0" i="0" u="none" strike="noStrike" kern="1200" baseline="0">
              <a:solidFill>
                <a:schemeClr val="dk1">
                  <a:lumMod val="75000"/>
                  <a:lumOff val="25000"/>
                </a:schemeClr>
              </a:solidFill>
              <a:latin typeface="+mn-lt"/>
              <a:ea typeface="+mn-ea"/>
              <a:cs typeface="+mn-cs"/>
            </a:defRPr>
          </a:pPr>
          <a:endParaRPr lang="en-US"/>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18">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defRPr sz="900" b="1" i="0" u="none" strike="noStrike" kern="1200" baseline="0"/>
  </cs:dataLabel>
  <cs:dataLabelCallout>
    <cs:lnRef idx="0"/>
    <cs:fillRef idx="0"/>
    <cs:effectRef idx="0"/>
    <cs:fontRef idx="minor">
      <a:schemeClr val="lt1"/>
    </cs:fontRef>
    <cs:spPr>
      <a:solidFill>
        <a:schemeClr val="dk1">
          <a:lumMod val="65000"/>
          <a:lumOff val="35000"/>
          <a:alpha val="75000"/>
        </a:schemeClr>
      </a:solidFill>
    </cs:spPr>
    <cs:defRPr sz="9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
  <cs:dataPoint3D>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G"/>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43788FD-F5A7-42C8-9B80-F0FF70580141}" type="datetimeFigureOut">
              <a:rPr lang="en-UG" smtClean="0"/>
              <a:t>03/19/2024</a:t>
            </a:fld>
            <a:endParaRPr lang="en-UG"/>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G"/>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G"/>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G"/>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70C3E4D-54BB-4187-A586-79CB78A31778}" type="slidenum">
              <a:rPr lang="en-UG" smtClean="0"/>
              <a:t>‹#›</a:t>
            </a:fld>
            <a:endParaRPr lang="en-UG"/>
          </a:p>
        </p:txBody>
      </p:sp>
    </p:spTree>
    <p:extLst>
      <p:ext uri="{BB962C8B-B14F-4D97-AF65-F5344CB8AC3E}">
        <p14:creationId xmlns:p14="http://schemas.microsoft.com/office/powerpoint/2010/main" val="31266908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G" dirty="0"/>
          </a:p>
        </p:txBody>
      </p:sp>
      <p:sp>
        <p:nvSpPr>
          <p:cNvPr id="4" name="Slide Number Placeholder 3"/>
          <p:cNvSpPr>
            <a:spLocks noGrp="1"/>
          </p:cNvSpPr>
          <p:nvPr>
            <p:ph type="sldNum" sz="quarter" idx="5"/>
          </p:nvPr>
        </p:nvSpPr>
        <p:spPr/>
        <p:txBody>
          <a:bodyPr/>
          <a:lstStyle/>
          <a:p>
            <a:fld id="{B70C3E4D-54BB-4187-A586-79CB78A31778}" type="slidenum">
              <a:rPr lang="en-UG" smtClean="0"/>
              <a:t>1</a:t>
            </a:fld>
            <a:endParaRPr lang="en-UG"/>
          </a:p>
        </p:txBody>
      </p:sp>
    </p:spTree>
    <p:extLst>
      <p:ext uri="{BB962C8B-B14F-4D97-AF65-F5344CB8AC3E}">
        <p14:creationId xmlns:p14="http://schemas.microsoft.com/office/powerpoint/2010/main" val="38443427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Observation</a:t>
            </a:r>
          </a:p>
          <a:p>
            <a:r>
              <a:rPr lang="en-US" dirty="0"/>
              <a:t>More males responded as compared to the female counterparts.  The total number of respondents increased from 120 in FY22 to 145 in FY23 i.e. 17% increment.  This is however only 24.1% of the total membership.</a:t>
            </a:r>
            <a:endParaRPr lang="en-UG" dirty="0"/>
          </a:p>
        </p:txBody>
      </p:sp>
      <p:sp>
        <p:nvSpPr>
          <p:cNvPr id="4" name="Slide Number Placeholder 3"/>
          <p:cNvSpPr>
            <a:spLocks noGrp="1"/>
          </p:cNvSpPr>
          <p:nvPr>
            <p:ph type="sldNum" sz="quarter" idx="5"/>
          </p:nvPr>
        </p:nvSpPr>
        <p:spPr/>
        <p:txBody>
          <a:bodyPr/>
          <a:lstStyle/>
          <a:p>
            <a:fld id="{B70C3E4D-54BB-4187-A586-79CB78A31778}" type="slidenum">
              <a:rPr lang="en-UG" smtClean="0"/>
              <a:t>2</a:t>
            </a:fld>
            <a:endParaRPr lang="en-UG"/>
          </a:p>
        </p:txBody>
      </p:sp>
    </p:spTree>
    <p:extLst>
      <p:ext uri="{BB962C8B-B14F-4D97-AF65-F5344CB8AC3E}">
        <p14:creationId xmlns:p14="http://schemas.microsoft.com/office/powerpoint/2010/main" val="8755196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G" dirty="0"/>
          </a:p>
        </p:txBody>
      </p:sp>
      <p:sp>
        <p:nvSpPr>
          <p:cNvPr id="4" name="Slide Number Placeholder 3"/>
          <p:cNvSpPr>
            <a:spLocks noGrp="1"/>
          </p:cNvSpPr>
          <p:nvPr>
            <p:ph type="sldNum" sz="quarter" idx="5"/>
          </p:nvPr>
        </p:nvSpPr>
        <p:spPr/>
        <p:txBody>
          <a:bodyPr/>
          <a:lstStyle/>
          <a:p>
            <a:fld id="{B70C3E4D-54BB-4187-A586-79CB78A31778}" type="slidenum">
              <a:rPr lang="en-UG" smtClean="0"/>
              <a:t>3</a:t>
            </a:fld>
            <a:endParaRPr lang="en-UG"/>
          </a:p>
        </p:txBody>
      </p:sp>
    </p:spTree>
    <p:extLst>
      <p:ext uri="{BB962C8B-B14F-4D97-AF65-F5344CB8AC3E}">
        <p14:creationId xmlns:p14="http://schemas.microsoft.com/office/powerpoint/2010/main" val="36525587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Observation</a:t>
            </a:r>
          </a:p>
          <a:p>
            <a:r>
              <a:rPr lang="en-US" dirty="0"/>
              <a:t>Whereas there is membership fluctuation in terms of numbers we have members who have been with Cooperative society from its inception as a savings scheme.</a:t>
            </a:r>
            <a:endParaRPr lang="en-UG" dirty="0"/>
          </a:p>
          <a:p>
            <a:endParaRPr lang="en-US" dirty="0"/>
          </a:p>
          <a:p>
            <a:r>
              <a:rPr lang="en-US" dirty="0"/>
              <a:t>On the Quality of service the majority of respondents feel service deliver is getting better.  A few </a:t>
            </a:r>
            <a:r>
              <a:rPr lang="en-US" dirty="0" err="1"/>
              <a:t>repondents</a:t>
            </a:r>
            <a:r>
              <a:rPr lang="en-US" dirty="0"/>
              <a:t> feel service delivery is getting worse and some of the reasons are because gifts like umbrellas and thermos flasks were given to selected </a:t>
            </a:r>
            <a:r>
              <a:rPr lang="en-US" dirty="0" err="1"/>
              <a:t>indiviuals</a:t>
            </a:r>
            <a:r>
              <a:rPr lang="en-US" dirty="0"/>
              <a:t> and secondly there was a delay in responding to  a member who had requested for  </a:t>
            </a:r>
            <a:r>
              <a:rPr lang="en-US" dirty="0" err="1"/>
              <a:t>aloan</a:t>
            </a:r>
            <a:endParaRPr lang="en-UG" dirty="0"/>
          </a:p>
        </p:txBody>
      </p:sp>
      <p:sp>
        <p:nvSpPr>
          <p:cNvPr id="4" name="Slide Number Placeholder 3"/>
          <p:cNvSpPr>
            <a:spLocks noGrp="1"/>
          </p:cNvSpPr>
          <p:nvPr>
            <p:ph type="sldNum" sz="quarter" idx="5"/>
          </p:nvPr>
        </p:nvSpPr>
        <p:spPr/>
        <p:txBody>
          <a:bodyPr/>
          <a:lstStyle/>
          <a:p>
            <a:fld id="{B70C3E4D-54BB-4187-A586-79CB78A31778}" type="slidenum">
              <a:rPr lang="en-UG" smtClean="0"/>
              <a:t>4</a:t>
            </a:fld>
            <a:endParaRPr lang="en-UG"/>
          </a:p>
        </p:txBody>
      </p:sp>
    </p:spTree>
    <p:extLst>
      <p:ext uri="{BB962C8B-B14F-4D97-AF65-F5344CB8AC3E}">
        <p14:creationId xmlns:p14="http://schemas.microsoft.com/office/powerpoint/2010/main" val="35202745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Observation</a:t>
            </a:r>
          </a:p>
          <a:p>
            <a:r>
              <a:rPr lang="en-US" dirty="0"/>
              <a:t>Generally the respondents were satisfied with the communication from the management  naming responsiveness to their queries and letting the members aware of the available products and services.  However there was some concern over the inability to access their statements online. Sometimes emails from members are not responded to. The Executive and management should explore ways of making members attend the events of the society.</a:t>
            </a:r>
            <a:endParaRPr lang="en-UG" dirty="0"/>
          </a:p>
        </p:txBody>
      </p:sp>
      <p:sp>
        <p:nvSpPr>
          <p:cNvPr id="4" name="Slide Number Placeholder 3"/>
          <p:cNvSpPr>
            <a:spLocks noGrp="1"/>
          </p:cNvSpPr>
          <p:nvPr>
            <p:ph type="sldNum" sz="quarter" idx="5"/>
          </p:nvPr>
        </p:nvSpPr>
        <p:spPr/>
        <p:txBody>
          <a:bodyPr/>
          <a:lstStyle/>
          <a:p>
            <a:fld id="{B70C3E4D-54BB-4187-A586-79CB78A31778}" type="slidenum">
              <a:rPr lang="en-UG" smtClean="0"/>
              <a:t>5</a:t>
            </a:fld>
            <a:endParaRPr lang="en-UG"/>
          </a:p>
        </p:txBody>
      </p:sp>
    </p:spTree>
    <p:extLst>
      <p:ext uri="{BB962C8B-B14F-4D97-AF65-F5344CB8AC3E}">
        <p14:creationId xmlns:p14="http://schemas.microsoft.com/office/powerpoint/2010/main" val="22641244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Observation</a:t>
            </a:r>
          </a:p>
          <a:p>
            <a:r>
              <a:rPr lang="en-US" b="0" dirty="0"/>
              <a:t>Generally most respondents were comfortable with the interest rates.  However are areas that need further interrogation and consideration</a:t>
            </a:r>
          </a:p>
          <a:p>
            <a:r>
              <a:rPr lang="en-US" b="0" dirty="0"/>
              <a:t>1. There was a concern on the interest rate on the short term loan which some members described as cheating them.</a:t>
            </a:r>
          </a:p>
          <a:p>
            <a:r>
              <a:rPr lang="en-US" b="0" dirty="0"/>
              <a:t>2. Given that the interest rate for banks has </a:t>
            </a:r>
            <a:r>
              <a:rPr lang="en-US" dirty="0"/>
              <a:t>gone down to almost 16% pa some respondents were of the view of a consideration of the interest rates on loans downwards.</a:t>
            </a:r>
          </a:p>
          <a:p>
            <a:r>
              <a:rPr lang="en-US" dirty="0"/>
              <a:t>3. Another areas of concern was early loan resettlement.  Some respondents felt the society was rigid when it comes to early loan resettlement</a:t>
            </a:r>
            <a:endParaRPr lang="en-UG" dirty="0"/>
          </a:p>
        </p:txBody>
      </p:sp>
      <p:sp>
        <p:nvSpPr>
          <p:cNvPr id="4" name="Slide Number Placeholder 3"/>
          <p:cNvSpPr>
            <a:spLocks noGrp="1"/>
          </p:cNvSpPr>
          <p:nvPr>
            <p:ph type="sldNum" sz="quarter" idx="5"/>
          </p:nvPr>
        </p:nvSpPr>
        <p:spPr/>
        <p:txBody>
          <a:bodyPr/>
          <a:lstStyle/>
          <a:p>
            <a:fld id="{B70C3E4D-54BB-4187-A586-79CB78A31778}" type="slidenum">
              <a:rPr lang="en-UG" smtClean="0"/>
              <a:t>7</a:t>
            </a:fld>
            <a:endParaRPr lang="en-UG"/>
          </a:p>
        </p:txBody>
      </p:sp>
    </p:spTree>
    <p:extLst>
      <p:ext uri="{BB962C8B-B14F-4D97-AF65-F5344CB8AC3E}">
        <p14:creationId xmlns:p14="http://schemas.microsoft.com/office/powerpoint/2010/main" val="3252279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dirty="0">
                <a:latin typeface="Gill Sans MT" pitchFamily="34" charset="0"/>
                <a:cs typeface="Arial" pitchFamily="34" charset="0"/>
              </a:rPr>
              <a:t>Observations</a:t>
            </a:r>
          </a:p>
          <a:p>
            <a:pPr>
              <a:buFont typeface="Wingdings" pitchFamily="2" charset="2"/>
              <a:buChar char="ü"/>
            </a:pPr>
            <a:r>
              <a:rPr lang="en-US" sz="1200" dirty="0">
                <a:latin typeface="Gill Sans MT" pitchFamily="34" charset="0"/>
                <a:cs typeface="Arial" pitchFamily="34" charset="0"/>
              </a:rPr>
              <a:t> Out of the 134 respondents , 115 confirmed accuracy of the shares balance,  108 confirmed savings balance and 53 confirmed their loan statement balances. </a:t>
            </a:r>
          </a:p>
          <a:p>
            <a:pPr algn="ctr"/>
            <a:r>
              <a:rPr lang="en-US" sz="1200" b="1" dirty="0">
                <a:latin typeface="Gill Sans MT" pitchFamily="34" charset="0"/>
                <a:cs typeface="Arial" pitchFamily="34" charset="0"/>
              </a:rPr>
              <a:t>Note:  </a:t>
            </a:r>
            <a:r>
              <a:rPr lang="en-US" sz="1200" i="1" dirty="0">
                <a:latin typeface="Gill Sans MT" pitchFamily="34" charset="0"/>
                <a:cs typeface="Arial" pitchFamily="34" charset="0"/>
              </a:rPr>
              <a:t>All members are strongly encouraged to regularly check their member statement online – to confirm safety of their savings, shares and loan repayments. It is our responsibility.</a:t>
            </a:r>
          </a:p>
          <a:p>
            <a:endParaRPr lang="en-UG" dirty="0"/>
          </a:p>
        </p:txBody>
      </p:sp>
      <p:sp>
        <p:nvSpPr>
          <p:cNvPr id="4" name="Slide Number Placeholder 3"/>
          <p:cNvSpPr>
            <a:spLocks noGrp="1"/>
          </p:cNvSpPr>
          <p:nvPr>
            <p:ph type="sldNum" sz="quarter" idx="5"/>
          </p:nvPr>
        </p:nvSpPr>
        <p:spPr/>
        <p:txBody>
          <a:bodyPr/>
          <a:lstStyle/>
          <a:p>
            <a:fld id="{B70C3E4D-54BB-4187-A586-79CB78A31778}" type="slidenum">
              <a:rPr lang="en-UG" smtClean="0"/>
              <a:t>8</a:t>
            </a:fld>
            <a:endParaRPr lang="en-UG"/>
          </a:p>
        </p:txBody>
      </p:sp>
    </p:spTree>
    <p:extLst>
      <p:ext uri="{BB962C8B-B14F-4D97-AF65-F5344CB8AC3E}">
        <p14:creationId xmlns:p14="http://schemas.microsoft.com/office/powerpoint/2010/main" val="258582666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US" sz="1800" b="1" kern="100" dirty="0">
                <a:effectLst/>
                <a:latin typeface="Calibri" panose="020F0502020204030204" pitchFamily="34" charset="0"/>
                <a:ea typeface="Calibri" panose="020F0502020204030204" pitchFamily="34" charset="0"/>
                <a:cs typeface="Times New Roman" panose="02020603050405020304" pitchFamily="18" charset="0"/>
              </a:rPr>
              <a:t>Observations</a:t>
            </a:r>
            <a:endParaRPr lang="en-UG"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Wingdings" panose="05000000000000000000" pitchFamily="2" charset="2"/>
              <a:buChar char=""/>
              <a:tabLst>
                <a:tab pos="457200" algn="l"/>
              </a:tabLst>
            </a:pPr>
            <a:r>
              <a:rPr lang="en-UG"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There was commendable member satisfaction across all attributes measured in regard to competence and effectiveness of SACCO management staffs in responding to member needs.  The accumulated weighted average out of 5, was 3.8.  </a:t>
            </a:r>
            <a:endParaRPr lang="en-UG"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Wingdings" panose="05000000000000000000" pitchFamily="2" charset="2"/>
              <a:buChar char=""/>
              <a:tabLst>
                <a:tab pos="457200" algn="l"/>
              </a:tabLst>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In regards to the Executive Committee, please note that the survey assessed both their performance and transparency 91.36% of 141 respondents,  were satisfied with the performance and transparency of the Executive in regard to handling SACCO business affairs with a rating of 3 and above. </a:t>
            </a:r>
            <a:endParaRPr lang="en-UG"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Wingdings" panose="05000000000000000000" pitchFamily="2" charset="2"/>
              <a:buChar char=""/>
              <a:tabLst>
                <a:tab pos="457200" algn="l"/>
              </a:tabLst>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This outstanding performance of both Management and Executive Committee is commendable, as demonstrated by members confidence.</a:t>
            </a:r>
            <a:endParaRPr lang="en-UG"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G" dirty="0"/>
          </a:p>
        </p:txBody>
      </p:sp>
      <p:sp>
        <p:nvSpPr>
          <p:cNvPr id="4" name="Slide Number Placeholder 3"/>
          <p:cNvSpPr>
            <a:spLocks noGrp="1"/>
          </p:cNvSpPr>
          <p:nvPr>
            <p:ph type="sldNum" sz="quarter" idx="5"/>
          </p:nvPr>
        </p:nvSpPr>
        <p:spPr/>
        <p:txBody>
          <a:bodyPr/>
          <a:lstStyle/>
          <a:p>
            <a:fld id="{B70C3E4D-54BB-4187-A586-79CB78A31778}" type="slidenum">
              <a:rPr lang="en-UG" smtClean="0"/>
              <a:t>9</a:t>
            </a:fld>
            <a:endParaRPr lang="en-UG"/>
          </a:p>
        </p:txBody>
      </p:sp>
    </p:spTree>
    <p:extLst>
      <p:ext uri="{BB962C8B-B14F-4D97-AF65-F5344CB8AC3E}">
        <p14:creationId xmlns:p14="http://schemas.microsoft.com/office/powerpoint/2010/main" val="17080528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266163A-85ED-43E2-A452-9B06286108BD}" type="slidenum">
              <a:rPr lang="en-GB" smtClean="0"/>
              <a:t>11</a:t>
            </a:fld>
            <a:endParaRPr lang="en-GB"/>
          </a:p>
        </p:txBody>
      </p:sp>
    </p:spTree>
    <p:extLst>
      <p:ext uri="{BB962C8B-B14F-4D97-AF65-F5344CB8AC3E}">
        <p14:creationId xmlns:p14="http://schemas.microsoft.com/office/powerpoint/2010/main" val="2258187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591FB5-6E9C-DD64-F0EC-E392C35A43A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G"/>
          </a:p>
        </p:txBody>
      </p:sp>
      <p:sp>
        <p:nvSpPr>
          <p:cNvPr id="3" name="Subtitle 2">
            <a:extLst>
              <a:ext uri="{FF2B5EF4-FFF2-40B4-BE49-F238E27FC236}">
                <a16:creationId xmlns:a16="http://schemas.microsoft.com/office/drawing/2014/main" id="{0393798D-C982-A181-9A7C-4801D7D7DCA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G"/>
          </a:p>
        </p:txBody>
      </p:sp>
      <p:sp>
        <p:nvSpPr>
          <p:cNvPr id="4" name="Date Placeholder 3">
            <a:extLst>
              <a:ext uri="{FF2B5EF4-FFF2-40B4-BE49-F238E27FC236}">
                <a16:creationId xmlns:a16="http://schemas.microsoft.com/office/drawing/2014/main" id="{498BE688-E8CC-189A-0091-20B41D39BDE3}"/>
              </a:ext>
            </a:extLst>
          </p:cNvPr>
          <p:cNvSpPr>
            <a:spLocks noGrp="1"/>
          </p:cNvSpPr>
          <p:nvPr>
            <p:ph type="dt" sz="half" idx="10"/>
          </p:nvPr>
        </p:nvSpPr>
        <p:spPr/>
        <p:txBody>
          <a:bodyPr/>
          <a:lstStyle/>
          <a:p>
            <a:fld id="{9CC9FEAC-3122-4CAE-AA7B-DC648FA1B2E2}" type="datetime8">
              <a:rPr lang="en-UG" smtClean="0"/>
              <a:t>03/19/2024 19:52</a:t>
            </a:fld>
            <a:endParaRPr lang="en-UG"/>
          </a:p>
        </p:txBody>
      </p:sp>
      <p:sp>
        <p:nvSpPr>
          <p:cNvPr id="5" name="Footer Placeholder 4">
            <a:extLst>
              <a:ext uri="{FF2B5EF4-FFF2-40B4-BE49-F238E27FC236}">
                <a16:creationId xmlns:a16="http://schemas.microsoft.com/office/drawing/2014/main" id="{676DB493-18FC-A78F-52FE-FA95980510CE}"/>
              </a:ext>
            </a:extLst>
          </p:cNvPr>
          <p:cNvSpPr>
            <a:spLocks noGrp="1"/>
          </p:cNvSpPr>
          <p:nvPr>
            <p:ph type="ftr" sz="quarter" idx="11"/>
          </p:nvPr>
        </p:nvSpPr>
        <p:spPr/>
        <p:txBody>
          <a:bodyPr/>
          <a:lstStyle/>
          <a:p>
            <a:endParaRPr lang="en-UG"/>
          </a:p>
        </p:txBody>
      </p:sp>
      <p:sp>
        <p:nvSpPr>
          <p:cNvPr id="6" name="Slide Number Placeholder 5">
            <a:extLst>
              <a:ext uri="{FF2B5EF4-FFF2-40B4-BE49-F238E27FC236}">
                <a16:creationId xmlns:a16="http://schemas.microsoft.com/office/drawing/2014/main" id="{045571F5-943D-FF27-CB52-D28F30569D78}"/>
              </a:ext>
            </a:extLst>
          </p:cNvPr>
          <p:cNvSpPr>
            <a:spLocks noGrp="1"/>
          </p:cNvSpPr>
          <p:nvPr>
            <p:ph type="sldNum" sz="quarter" idx="12"/>
          </p:nvPr>
        </p:nvSpPr>
        <p:spPr/>
        <p:txBody>
          <a:bodyPr/>
          <a:lstStyle/>
          <a:p>
            <a:fld id="{5F34BD41-B101-4C9D-9463-9D6473F3A1F6}" type="slidenum">
              <a:rPr lang="en-UG" smtClean="0"/>
              <a:t>‹#›</a:t>
            </a:fld>
            <a:endParaRPr lang="en-UG"/>
          </a:p>
        </p:txBody>
      </p:sp>
    </p:spTree>
    <p:extLst>
      <p:ext uri="{BB962C8B-B14F-4D97-AF65-F5344CB8AC3E}">
        <p14:creationId xmlns:p14="http://schemas.microsoft.com/office/powerpoint/2010/main" val="27942272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4DFB64-5244-04CA-994C-E61E6A1BD7BF}"/>
              </a:ext>
            </a:extLst>
          </p:cNvPr>
          <p:cNvSpPr>
            <a:spLocks noGrp="1"/>
          </p:cNvSpPr>
          <p:nvPr>
            <p:ph type="title"/>
          </p:nvPr>
        </p:nvSpPr>
        <p:spPr/>
        <p:txBody>
          <a:bodyPr/>
          <a:lstStyle/>
          <a:p>
            <a:r>
              <a:rPr lang="en-US"/>
              <a:t>Click to edit Master title style</a:t>
            </a:r>
            <a:endParaRPr lang="en-UG"/>
          </a:p>
        </p:txBody>
      </p:sp>
      <p:sp>
        <p:nvSpPr>
          <p:cNvPr id="3" name="Vertical Text Placeholder 2">
            <a:extLst>
              <a:ext uri="{FF2B5EF4-FFF2-40B4-BE49-F238E27FC236}">
                <a16:creationId xmlns:a16="http://schemas.microsoft.com/office/drawing/2014/main" id="{1558B912-87A1-CB59-F497-D5D29384601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G"/>
          </a:p>
        </p:txBody>
      </p:sp>
      <p:sp>
        <p:nvSpPr>
          <p:cNvPr id="4" name="Date Placeholder 3">
            <a:extLst>
              <a:ext uri="{FF2B5EF4-FFF2-40B4-BE49-F238E27FC236}">
                <a16:creationId xmlns:a16="http://schemas.microsoft.com/office/drawing/2014/main" id="{32E6F84A-366E-7ABF-6AA9-1C131F361020}"/>
              </a:ext>
            </a:extLst>
          </p:cNvPr>
          <p:cNvSpPr>
            <a:spLocks noGrp="1"/>
          </p:cNvSpPr>
          <p:nvPr>
            <p:ph type="dt" sz="half" idx="10"/>
          </p:nvPr>
        </p:nvSpPr>
        <p:spPr/>
        <p:txBody>
          <a:bodyPr/>
          <a:lstStyle/>
          <a:p>
            <a:fld id="{ABE42B3A-B5E0-4CA6-98C0-375980D2E304}" type="datetime8">
              <a:rPr lang="en-UG" smtClean="0"/>
              <a:t>03/19/2024 19:52</a:t>
            </a:fld>
            <a:endParaRPr lang="en-UG"/>
          </a:p>
        </p:txBody>
      </p:sp>
      <p:sp>
        <p:nvSpPr>
          <p:cNvPr id="5" name="Footer Placeholder 4">
            <a:extLst>
              <a:ext uri="{FF2B5EF4-FFF2-40B4-BE49-F238E27FC236}">
                <a16:creationId xmlns:a16="http://schemas.microsoft.com/office/drawing/2014/main" id="{F4349C88-96AA-D1D0-36DA-1B84CCFF16E2}"/>
              </a:ext>
            </a:extLst>
          </p:cNvPr>
          <p:cNvSpPr>
            <a:spLocks noGrp="1"/>
          </p:cNvSpPr>
          <p:nvPr>
            <p:ph type="ftr" sz="quarter" idx="11"/>
          </p:nvPr>
        </p:nvSpPr>
        <p:spPr/>
        <p:txBody>
          <a:bodyPr/>
          <a:lstStyle/>
          <a:p>
            <a:endParaRPr lang="en-UG"/>
          </a:p>
        </p:txBody>
      </p:sp>
      <p:sp>
        <p:nvSpPr>
          <p:cNvPr id="6" name="Slide Number Placeholder 5">
            <a:extLst>
              <a:ext uri="{FF2B5EF4-FFF2-40B4-BE49-F238E27FC236}">
                <a16:creationId xmlns:a16="http://schemas.microsoft.com/office/drawing/2014/main" id="{C7CE6C43-769C-6563-4B8D-A0C505F1173E}"/>
              </a:ext>
            </a:extLst>
          </p:cNvPr>
          <p:cNvSpPr>
            <a:spLocks noGrp="1"/>
          </p:cNvSpPr>
          <p:nvPr>
            <p:ph type="sldNum" sz="quarter" idx="12"/>
          </p:nvPr>
        </p:nvSpPr>
        <p:spPr/>
        <p:txBody>
          <a:bodyPr/>
          <a:lstStyle/>
          <a:p>
            <a:fld id="{5F34BD41-B101-4C9D-9463-9D6473F3A1F6}" type="slidenum">
              <a:rPr lang="en-UG" smtClean="0"/>
              <a:t>‹#›</a:t>
            </a:fld>
            <a:endParaRPr lang="en-UG"/>
          </a:p>
        </p:txBody>
      </p:sp>
    </p:spTree>
    <p:extLst>
      <p:ext uri="{BB962C8B-B14F-4D97-AF65-F5344CB8AC3E}">
        <p14:creationId xmlns:p14="http://schemas.microsoft.com/office/powerpoint/2010/main" val="31258874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D3695F0-6DF2-2205-B5A6-F17B4F061039}"/>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UG"/>
          </a:p>
        </p:txBody>
      </p:sp>
      <p:sp>
        <p:nvSpPr>
          <p:cNvPr id="3" name="Vertical Text Placeholder 2">
            <a:extLst>
              <a:ext uri="{FF2B5EF4-FFF2-40B4-BE49-F238E27FC236}">
                <a16:creationId xmlns:a16="http://schemas.microsoft.com/office/drawing/2014/main" id="{0E03C6C2-7808-6CB2-6443-CFBB8C5BFEF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G"/>
          </a:p>
        </p:txBody>
      </p:sp>
      <p:sp>
        <p:nvSpPr>
          <p:cNvPr id="4" name="Date Placeholder 3">
            <a:extLst>
              <a:ext uri="{FF2B5EF4-FFF2-40B4-BE49-F238E27FC236}">
                <a16:creationId xmlns:a16="http://schemas.microsoft.com/office/drawing/2014/main" id="{9B04ABC2-B201-D201-7001-C2DDE5EA1C6C}"/>
              </a:ext>
            </a:extLst>
          </p:cNvPr>
          <p:cNvSpPr>
            <a:spLocks noGrp="1"/>
          </p:cNvSpPr>
          <p:nvPr>
            <p:ph type="dt" sz="half" idx="10"/>
          </p:nvPr>
        </p:nvSpPr>
        <p:spPr/>
        <p:txBody>
          <a:bodyPr/>
          <a:lstStyle/>
          <a:p>
            <a:fld id="{3A81E95F-40A9-4F6C-977D-E06607169AB5}" type="datetime8">
              <a:rPr lang="en-UG" smtClean="0"/>
              <a:t>03/19/2024 19:52</a:t>
            </a:fld>
            <a:endParaRPr lang="en-UG"/>
          </a:p>
        </p:txBody>
      </p:sp>
      <p:sp>
        <p:nvSpPr>
          <p:cNvPr id="5" name="Footer Placeholder 4">
            <a:extLst>
              <a:ext uri="{FF2B5EF4-FFF2-40B4-BE49-F238E27FC236}">
                <a16:creationId xmlns:a16="http://schemas.microsoft.com/office/drawing/2014/main" id="{E1AAFD00-8B98-A978-CDD7-9A59645431A3}"/>
              </a:ext>
            </a:extLst>
          </p:cNvPr>
          <p:cNvSpPr>
            <a:spLocks noGrp="1"/>
          </p:cNvSpPr>
          <p:nvPr>
            <p:ph type="ftr" sz="quarter" idx="11"/>
          </p:nvPr>
        </p:nvSpPr>
        <p:spPr/>
        <p:txBody>
          <a:bodyPr/>
          <a:lstStyle/>
          <a:p>
            <a:endParaRPr lang="en-UG"/>
          </a:p>
        </p:txBody>
      </p:sp>
      <p:sp>
        <p:nvSpPr>
          <p:cNvPr id="6" name="Slide Number Placeholder 5">
            <a:extLst>
              <a:ext uri="{FF2B5EF4-FFF2-40B4-BE49-F238E27FC236}">
                <a16:creationId xmlns:a16="http://schemas.microsoft.com/office/drawing/2014/main" id="{49AD4FAF-6308-B860-8DC4-B04E27B4EAA7}"/>
              </a:ext>
            </a:extLst>
          </p:cNvPr>
          <p:cNvSpPr>
            <a:spLocks noGrp="1"/>
          </p:cNvSpPr>
          <p:nvPr>
            <p:ph type="sldNum" sz="quarter" idx="12"/>
          </p:nvPr>
        </p:nvSpPr>
        <p:spPr/>
        <p:txBody>
          <a:bodyPr/>
          <a:lstStyle/>
          <a:p>
            <a:fld id="{5F34BD41-B101-4C9D-9463-9D6473F3A1F6}" type="slidenum">
              <a:rPr lang="en-UG" smtClean="0"/>
              <a:t>‹#›</a:t>
            </a:fld>
            <a:endParaRPr lang="en-UG"/>
          </a:p>
        </p:txBody>
      </p:sp>
    </p:spTree>
    <p:extLst>
      <p:ext uri="{BB962C8B-B14F-4D97-AF65-F5344CB8AC3E}">
        <p14:creationId xmlns:p14="http://schemas.microsoft.com/office/powerpoint/2010/main" val="38104669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E08E1E-C0D7-3709-E4B2-FFF3C4982B14}"/>
              </a:ext>
            </a:extLst>
          </p:cNvPr>
          <p:cNvSpPr>
            <a:spLocks noGrp="1"/>
          </p:cNvSpPr>
          <p:nvPr>
            <p:ph type="title"/>
          </p:nvPr>
        </p:nvSpPr>
        <p:spPr/>
        <p:txBody>
          <a:bodyPr/>
          <a:lstStyle/>
          <a:p>
            <a:r>
              <a:rPr lang="en-US"/>
              <a:t>Click to edit Master title style</a:t>
            </a:r>
            <a:endParaRPr lang="en-UG"/>
          </a:p>
        </p:txBody>
      </p:sp>
      <p:sp>
        <p:nvSpPr>
          <p:cNvPr id="3" name="Content Placeholder 2">
            <a:extLst>
              <a:ext uri="{FF2B5EF4-FFF2-40B4-BE49-F238E27FC236}">
                <a16:creationId xmlns:a16="http://schemas.microsoft.com/office/drawing/2014/main" id="{5A27524E-BF63-BCC0-1712-A8973F20865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G"/>
          </a:p>
        </p:txBody>
      </p:sp>
      <p:sp>
        <p:nvSpPr>
          <p:cNvPr id="4" name="Date Placeholder 3">
            <a:extLst>
              <a:ext uri="{FF2B5EF4-FFF2-40B4-BE49-F238E27FC236}">
                <a16:creationId xmlns:a16="http://schemas.microsoft.com/office/drawing/2014/main" id="{B47C9822-41DC-1C2B-6CF3-C8FA12A76982}"/>
              </a:ext>
            </a:extLst>
          </p:cNvPr>
          <p:cNvSpPr>
            <a:spLocks noGrp="1"/>
          </p:cNvSpPr>
          <p:nvPr>
            <p:ph type="dt" sz="half" idx="10"/>
          </p:nvPr>
        </p:nvSpPr>
        <p:spPr/>
        <p:txBody>
          <a:bodyPr/>
          <a:lstStyle/>
          <a:p>
            <a:fld id="{5C02E19A-7797-41AB-A2E1-368E85C68221}" type="datetime8">
              <a:rPr lang="en-UG" smtClean="0"/>
              <a:t>03/19/2024 19:52</a:t>
            </a:fld>
            <a:endParaRPr lang="en-UG"/>
          </a:p>
        </p:txBody>
      </p:sp>
      <p:sp>
        <p:nvSpPr>
          <p:cNvPr id="5" name="Footer Placeholder 4">
            <a:extLst>
              <a:ext uri="{FF2B5EF4-FFF2-40B4-BE49-F238E27FC236}">
                <a16:creationId xmlns:a16="http://schemas.microsoft.com/office/drawing/2014/main" id="{9F8DC91E-D8DD-06D9-C48C-22279C7E3864}"/>
              </a:ext>
            </a:extLst>
          </p:cNvPr>
          <p:cNvSpPr>
            <a:spLocks noGrp="1"/>
          </p:cNvSpPr>
          <p:nvPr>
            <p:ph type="ftr" sz="quarter" idx="11"/>
          </p:nvPr>
        </p:nvSpPr>
        <p:spPr/>
        <p:txBody>
          <a:bodyPr/>
          <a:lstStyle/>
          <a:p>
            <a:endParaRPr lang="en-UG"/>
          </a:p>
        </p:txBody>
      </p:sp>
      <p:sp>
        <p:nvSpPr>
          <p:cNvPr id="6" name="Slide Number Placeholder 5">
            <a:extLst>
              <a:ext uri="{FF2B5EF4-FFF2-40B4-BE49-F238E27FC236}">
                <a16:creationId xmlns:a16="http://schemas.microsoft.com/office/drawing/2014/main" id="{BA72EF7D-D656-42B1-599A-DEF03BC6ACEF}"/>
              </a:ext>
            </a:extLst>
          </p:cNvPr>
          <p:cNvSpPr>
            <a:spLocks noGrp="1"/>
          </p:cNvSpPr>
          <p:nvPr>
            <p:ph type="sldNum" sz="quarter" idx="12"/>
          </p:nvPr>
        </p:nvSpPr>
        <p:spPr/>
        <p:txBody>
          <a:bodyPr/>
          <a:lstStyle/>
          <a:p>
            <a:fld id="{5F34BD41-B101-4C9D-9463-9D6473F3A1F6}" type="slidenum">
              <a:rPr lang="en-UG" smtClean="0"/>
              <a:t>‹#›</a:t>
            </a:fld>
            <a:endParaRPr lang="en-UG"/>
          </a:p>
        </p:txBody>
      </p:sp>
    </p:spTree>
    <p:extLst>
      <p:ext uri="{BB962C8B-B14F-4D97-AF65-F5344CB8AC3E}">
        <p14:creationId xmlns:p14="http://schemas.microsoft.com/office/powerpoint/2010/main" val="35760599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B390F3-BE4C-3C61-8F5F-0F8C2C13568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G"/>
          </a:p>
        </p:txBody>
      </p:sp>
      <p:sp>
        <p:nvSpPr>
          <p:cNvPr id="3" name="Text Placeholder 2">
            <a:extLst>
              <a:ext uri="{FF2B5EF4-FFF2-40B4-BE49-F238E27FC236}">
                <a16:creationId xmlns:a16="http://schemas.microsoft.com/office/drawing/2014/main" id="{F7EB3AFB-B3D5-ECAA-8AEE-B4C3760C6C6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605782C-044C-5396-D5BE-5E1D010F1B5C}"/>
              </a:ext>
            </a:extLst>
          </p:cNvPr>
          <p:cNvSpPr>
            <a:spLocks noGrp="1"/>
          </p:cNvSpPr>
          <p:nvPr>
            <p:ph type="dt" sz="half" idx="10"/>
          </p:nvPr>
        </p:nvSpPr>
        <p:spPr/>
        <p:txBody>
          <a:bodyPr/>
          <a:lstStyle/>
          <a:p>
            <a:fld id="{B1BB3B89-478E-4683-A389-64B298887632}" type="datetime8">
              <a:rPr lang="en-UG" smtClean="0"/>
              <a:t>03/19/2024 19:52</a:t>
            </a:fld>
            <a:endParaRPr lang="en-UG"/>
          </a:p>
        </p:txBody>
      </p:sp>
      <p:sp>
        <p:nvSpPr>
          <p:cNvPr id="5" name="Footer Placeholder 4">
            <a:extLst>
              <a:ext uri="{FF2B5EF4-FFF2-40B4-BE49-F238E27FC236}">
                <a16:creationId xmlns:a16="http://schemas.microsoft.com/office/drawing/2014/main" id="{BBB05EB2-28E8-9ACF-3FA7-F765936A3662}"/>
              </a:ext>
            </a:extLst>
          </p:cNvPr>
          <p:cNvSpPr>
            <a:spLocks noGrp="1"/>
          </p:cNvSpPr>
          <p:nvPr>
            <p:ph type="ftr" sz="quarter" idx="11"/>
          </p:nvPr>
        </p:nvSpPr>
        <p:spPr/>
        <p:txBody>
          <a:bodyPr/>
          <a:lstStyle/>
          <a:p>
            <a:endParaRPr lang="en-UG"/>
          </a:p>
        </p:txBody>
      </p:sp>
      <p:sp>
        <p:nvSpPr>
          <p:cNvPr id="6" name="Slide Number Placeholder 5">
            <a:extLst>
              <a:ext uri="{FF2B5EF4-FFF2-40B4-BE49-F238E27FC236}">
                <a16:creationId xmlns:a16="http://schemas.microsoft.com/office/drawing/2014/main" id="{176B59FC-ECCB-E802-1349-A2F4CA35FDC1}"/>
              </a:ext>
            </a:extLst>
          </p:cNvPr>
          <p:cNvSpPr>
            <a:spLocks noGrp="1"/>
          </p:cNvSpPr>
          <p:nvPr>
            <p:ph type="sldNum" sz="quarter" idx="12"/>
          </p:nvPr>
        </p:nvSpPr>
        <p:spPr/>
        <p:txBody>
          <a:bodyPr/>
          <a:lstStyle/>
          <a:p>
            <a:fld id="{5F34BD41-B101-4C9D-9463-9D6473F3A1F6}" type="slidenum">
              <a:rPr lang="en-UG" smtClean="0"/>
              <a:t>‹#›</a:t>
            </a:fld>
            <a:endParaRPr lang="en-UG"/>
          </a:p>
        </p:txBody>
      </p:sp>
    </p:spTree>
    <p:extLst>
      <p:ext uri="{BB962C8B-B14F-4D97-AF65-F5344CB8AC3E}">
        <p14:creationId xmlns:p14="http://schemas.microsoft.com/office/powerpoint/2010/main" val="33090087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3A3566-E4B8-F4A0-4F3D-C6BF188FF048}"/>
              </a:ext>
            </a:extLst>
          </p:cNvPr>
          <p:cNvSpPr>
            <a:spLocks noGrp="1"/>
          </p:cNvSpPr>
          <p:nvPr>
            <p:ph type="title"/>
          </p:nvPr>
        </p:nvSpPr>
        <p:spPr/>
        <p:txBody>
          <a:bodyPr/>
          <a:lstStyle/>
          <a:p>
            <a:r>
              <a:rPr lang="en-US"/>
              <a:t>Click to edit Master title style</a:t>
            </a:r>
            <a:endParaRPr lang="en-UG"/>
          </a:p>
        </p:txBody>
      </p:sp>
      <p:sp>
        <p:nvSpPr>
          <p:cNvPr id="3" name="Content Placeholder 2">
            <a:extLst>
              <a:ext uri="{FF2B5EF4-FFF2-40B4-BE49-F238E27FC236}">
                <a16:creationId xmlns:a16="http://schemas.microsoft.com/office/drawing/2014/main" id="{360D5091-773C-E42D-24C1-BF5D1B40590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G"/>
          </a:p>
        </p:txBody>
      </p:sp>
      <p:sp>
        <p:nvSpPr>
          <p:cNvPr id="4" name="Content Placeholder 3">
            <a:extLst>
              <a:ext uri="{FF2B5EF4-FFF2-40B4-BE49-F238E27FC236}">
                <a16:creationId xmlns:a16="http://schemas.microsoft.com/office/drawing/2014/main" id="{9B23FB22-D1C6-4088-DF01-AE55718964E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G"/>
          </a:p>
        </p:txBody>
      </p:sp>
      <p:sp>
        <p:nvSpPr>
          <p:cNvPr id="5" name="Date Placeholder 4">
            <a:extLst>
              <a:ext uri="{FF2B5EF4-FFF2-40B4-BE49-F238E27FC236}">
                <a16:creationId xmlns:a16="http://schemas.microsoft.com/office/drawing/2014/main" id="{68087E80-94C0-417C-69FC-8FD6BCBE451C}"/>
              </a:ext>
            </a:extLst>
          </p:cNvPr>
          <p:cNvSpPr>
            <a:spLocks noGrp="1"/>
          </p:cNvSpPr>
          <p:nvPr>
            <p:ph type="dt" sz="half" idx="10"/>
          </p:nvPr>
        </p:nvSpPr>
        <p:spPr/>
        <p:txBody>
          <a:bodyPr/>
          <a:lstStyle/>
          <a:p>
            <a:fld id="{E6F52365-D95D-48E8-ACC4-0D49FFCFA9B1}" type="datetime8">
              <a:rPr lang="en-UG" smtClean="0"/>
              <a:t>03/19/2024 19:52</a:t>
            </a:fld>
            <a:endParaRPr lang="en-UG"/>
          </a:p>
        </p:txBody>
      </p:sp>
      <p:sp>
        <p:nvSpPr>
          <p:cNvPr id="6" name="Footer Placeholder 5">
            <a:extLst>
              <a:ext uri="{FF2B5EF4-FFF2-40B4-BE49-F238E27FC236}">
                <a16:creationId xmlns:a16="http://schemas.microsoft.com/office/drawing/2014/main" id="{948E3CCC-6BC7-631D-22CA-D8B97B71F2CF}"/>
              </a:ext>
            </a:extLst>
          </p:cNvPr>
          <p:cNvSpPr>
            <a:spLocks noGrp="1"/>
          </p:cNvSpPr>
          <p:nvPr>
            <p:ph type="ftr" sz="quarter" idx="11"/>
          </p:nvPr>
        </p:nvSpPr>
        <p:spPr/>
        <p:txBody>
          <a:bodyPr/>
          <a:lstStyle/>
          <a:p>
            <a:endParaRPr lang="en-UG"/>
          </a:p>
        </p:txBody>
      </p:sp>
      <p:sp>
        <p:nvSpPr>
          <p:cNvPr id="7" name="Slide Number Placeholder 6">
            <a:extLst>
              <a:ext uri="{FF2B5EF4-FFF2-40B4-BE49-F238E27FC236}">
                <a16:creationId xmlns:a16="http://schemas.microsoft.com/office/drawing/2014/main" id="{325C54F7-1004-8820-1E33-A875182DA808}"/>
              </a:ext>
            </a:extLst>
          </p:cNvPr>
          <p:cNvSpPr>
            <a:spLocks noGrp="1"/>
          </p:cNvSpPr>
          <p:nvPr>
            <p:ph type="sldNum" sz="quarter" idx="12"/>
          </p:nvPr>
        </p:nvSpPr>
        <p:spPr/>
        <p:txBody>
          <a:bodyPr/>
          <a:lstStyle/>
          <a:p>
            <a:fld id="{5F34BD41-B101-4C9D-9463-9D6473F3A1F6}" type="slidenum">
              <a:rPr lang="en-UG" smtClean="0"/>
              <a:t>‹#›</a:t>
            </a:fld>
            <a:endParaRPr lang="en-UG"/>
          </a:p>
        </p:txBody>
      </p:sp>
    </p:spTree>
    <p:extLst>
      <p:ext uri="{BB962C8B-B14F-4D97-AF65-F5344CB8AC3E}">
        <p14:creationId xmlns:p14="http://schemas.microsoft.com/office/powerpoint/2010/main" val="36319504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5BC897-6747-3BB0-4EC2-D4641C2155E4}"/>
              </a:ext>
            </a:extLst>
          </p:cNvPr>
          <p:cNvSpPr>
            <a:spLocks noGrp="1"/>
          </p:cNvSpPr>
          <p:nvPr>
            <p:ph type="title"/>
          </p:nvPr>
        </p:nvSpPr>
        <p:spPr>
          <a:xfrm>
            <a:off x="839788" y="365125"/>
            <a:ext cx="10515600" cy="1325563"/>
          </a:xfrm>
        </p:spPr>
        <p:txBody>
          <a:bodyPr/>
          <a:lstStyle/>
          <a:p>
            <a:r>
              <a:rPr lang="en-US"/>
              <a:t>Click to edit Master title style</a:t>
            </a:r>
            <a:endParaRPr lang="en-UG"/>
          </a:p>
        </p:txBody>
      </p:sp>
      <p:sp>
        <p:nvSpPr>
          <p:cNvPr id="3" name="Text Placeholder 2">
            <a:extLst>
              <a:ext uri="{FF2B5EF4-FFF2-40B4-BE49-F238E27FC236}">
                <a16:creationId xmlns:a16="http://schemas.microsoft.com/office/drawing/2014/main" id="{85E44F4F-A312-3119-63D3-006854977F6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77B4994-B6AF-1830-7CDB-2C73A4BC10A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G"/>
          </a:p>
        </p:txBody>
      </p:sp>
      <p:sp>
        <p:nvSpPr>
          <p:cNvPr id="5" name="Text Placeholder 4">
            <a:extLst>
              <a:ext uri="{FF2B5EF4-FFF2-40B4-BE49-F238E27FC236}">
                <a16:creationId xmlns:a16="http://schemas.microsoft.com/office/drawing/2014/main" id="{C35469BD-A995-EF3E-1037-DC2B8B0C639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33F5ABD-4735-2E37-3F07-523C2929FC2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G"/>
          </a:p>
        </p:txBody>
      </p:sp>
      <p:sp>
        <p:nvSpPr>
          <p:cNvPr id="7" name="Date Placeholder 6">
            <a:extLst>
              <a:ext uri="{FF2B5EF4-FFF2-40B4-BE49-F238E27FC236}">
                <a16:creationId xmlns:a16="http://schemas.microsoft.com/office/drawing/2014/main" id="{0A05D36D-EFED-31DD-9F8C-FE887B12BDAD}"/>
              </a:ext>
            </a:extLst>
          </p:cNvPr>
          <p:cNvSpPr>
            <a:spLocks noGrp="1"/>
          </p:cNvSpPr>
          <p:nvPr>
            <p:ph type="dt" sz="half" idx="10"/>
          </p:nvPr>
        </p:nvSpPr>
        <p:spPr/>
        <p:txBody>
          <a:bodyPr/>
          <a:lstStyle/>
          <a:p>
            <a:fld id="{7A8751E7-FCC4-40C3-8B01-67BEED6C3685}" type="datetime8">
              <a:rPr lang="en-UG" smtClean="0"/>
              <a:t>03/19/2024 19:52</a:t>
            </a:fld>
            <a:endParaRPr lang="en-UG"/>
          </a:p>
        </p:txBody>
      </p:sp>
      <p:sp>
        <p:nvSpPr>
          <p:cNvPr id="8" name="Footer Placeholder 7">
            <a:extLst>
              <a:ext uri="{FF2B5EF4-FFF2-40B4-BE49-F238E27FC236}">
                <a16:creationId xmlns:a16="http://schemas.microsoft.com/office/drawing/2014/main" id="{80BD2B69-BC7D-0474-65F6-ACDA3490696E}"/>
              </a:ext>
            </a:extLst>
          </p:cNvPr>
          <p:cNvSpPr>
            <a:spLocks noGrp="1"/>
          </p:cNvSpPr>
          <p:nvPr>
            <p:ph type="ftr" sz="quarter" idx="11"/>
          </p:nvPr>
        </p:nvSpPr>
        <p:spPr/>
        <p:txBody>
          <a:bodyPr/>
          <a:lstStyle/>
          <a:p>
            <a:endParaRPr lang="en-UG"/>
          </a:p>
        </p:txBody>
      </p:sp>
      <p:sp>
        <p:nvSpPr>
          <p:cNvPr id="9" name="Slide Number Placeholder 8">
            <a:extLst>
              <a:ext uri="{FF2B5EF4-FFF2-40B4-BE49-F238E27FC236}">
                <a16:creationId xmlns:a16="http://schemas.microsoft.com/office/drawing/2014/main" id="{38D5DC20-957D-37F3-357F-9C500C2192EF}"/>
              </a:ext>
            </a:extLst>
          </p:cNvPr>
          <p:cNvSpPr>
            <a:spLocks noGrp="1"/>
          </p:cNvSpPr>
          <p:nvPr>
            <p:ph type="sldNum" sz="quarter" idx="12"/>
          </p:nvPr>
        </p:nvSpPr>
        <p:spPr/>
        <p:txBody>
          <a:bodyPr/>
          <a:lstStyle/>
          <a:p>
            <a:fld id="{5F34BD41-B101-4C9D-9463-9D6473F3A1F6}" type="slidenum">
              <a:rPr lang="en-UG" smtClean="0"/>
              <a:t>‹#›</a:t>
            </a:fld>
            <a:endParaRPr lang="en-UG"/>
          </a:p>
        </p:txBody>
      </p:sp>
    </p:spTree>
    <p:extLst>
      <p:ext uri="{BB962C8B-B14F-4D97-AF65-F5344CB8AC3E}">
        <p14:creationId xmlns:p14="http://schemas.microsoft.com/office/powerpoint/2010/main" val="25611632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8F1616-F036-B7BC-F4E8-10CAA74DA5EA}"/>
              </a:ext>
            </a:extLst>
          </p:cNvPr>
          <p:cNvSpPr>
            <a:spLocks noGrp="1"/>
          </p:cNvSpPr>
          <p:nvPr>
            <p:ph type="title"/>
          </p:nvPr>
        </p:nvSpPr>
        <p:spPr/>
        <p:txBody>
          <a:bodyPr/>
          <a:lstStyle/>
          <a:p>
            <a:r>
              <a:rPr lang="en-US"/>
              <a:t>Click to edit Master title style</a:t>
            </a:r>
            <a:endParaRPr lang="en-UG"/>
          </a:p>
        </p:txBody>
      </p:sp>
      <p:sp>
        <p:nvSpPr>
          <p:cNvPr id="3" name="Date Placeholder 2">
            <a:extLst>
              <a:ext uri="{FF2B5EF4-FFF2-40B4-BE49-F238E27FC236}">
                <a16:creationId xmlns:a16="http://schemas.microsoft.com/office/drawing/2014/main" id="{84A61B3B-CB50-1120-B205-5E06ED12B944}"/>
              </a:ext>
            </a:extLst>
          </p:cNvPr>
          <p:cNvSpPr>
            <a:spLocks noGrp="1"/>
          </p:cNvSpPr>
          <p:nvPr>
            <p:ph type="dt" sz="half" idx="10"/>
          </p:nvPr>
        </p:nvSpPr>
        <p:spPr/>
        <p:txBody>
          <a:bodyPr/>
          <a:lstStyle/>
          <a:p>
            <a:fld id="{4EA4AD20-E9C9-455D-91FF-38CCAA4FFE5F}" type="datetime8">
              <a:rPr lang="en-UG" smtClean="0"/>
              <a:t>03/19/2024 19:52</a:t>
            </a:fld>
            <a:endParaRPr lang="en-UG"/>
          </a:p>
        </p:txBody>
      </p:sp>
      <p:sp>
        <p:nvSpPr>
          <p:cNvPr id="4" name="Footer Placeholder 3">
            <a:extLst>
              <a:ext uri="{FF2B5EF4-FFF2-40B4-BE49-F238E27FC236}">
                <a16:creationId xmlns:a16="http://schemas.microsoft.com/office/drawing/2014/main" id="{C2D71423-1BE5-8397-99BA-5C8CA5F60617}"/>
              </a:ext>
            </a:extLst>
          </p:cNvPr>
          <p:cNvSpPr>
            <a:spLocks noGrp="1"/>
          </p:cNvSpPr>
          <p:nvPr>
            <p:ph type="ftr" sz="quarter" idx="11"/>
          </p:nvPr>
        </p:nvSpPr>
        <p:spPr/>
        <p:txBody>
          <a:bodyPr/>
          <a:lstStyle/>
          <a:p>
            <a:endParaRPr lang="en-UG"/>
          </a:p>
        </p:txBody>
      </p:sp>
      <p:sp>
        <p:nvSpPr>
          <p:cNvPr id="5" name="Slide Number Placeholder 4">
            <a:extLst>
              <a:ext uri="{FF2B5EF4-FFF2-40B4-BE49-F238E27FC236}">
                <a16:creationId xmlns:a16="http://schemas.microsoft.com/office/drawing/2014/main" id="{990E9CE4-D2B1-DACF-EBD8-0094615D29FD}"/>
              </a:ext>
            </a:extLst>
          </p:cNvPr>
          <p:cNvSpPr>
            <a:spLocks noGrp="1"/>
          </p:cNvSpPr>
          <p:nvPr>
            <p:ph type="sldNum" sz="quarter" idx="12"/>
          </p:nvPr>
        </p:nvSpPr>
        <p:spPr/>
        <p:txBody>
          <a:bodyPr/>
          <a:lstStyle/>
          <a:p>
            <a:fld id="{5F34BD41-B101-4C9D-9463-9D6473F3A1F6}" type="slidenum">
              <a:rPr lang="en-UG" smtClean="0"/>
              <a:t>‹#›</a:t>
            </a:fld>
            <a:endParaRPr lang="en-UG"/>
          </a:p>
        </p:txBody>
      </p:sp>
    </p:spTree>
    <p:extLst>
      <p:ext uri="{BB962C8B-B14F-4D97-AF65-F5344CB8AC3E}">
        <p14:creationId xmlns:p14="http://schemas.microsoft.com/office/powerpoint/2010/main" val="40236189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187B0AE-3E26-320C-7E10-69AEC551FA87}"/>
              </a:ext>
            </a:extLst>
          </p:cNvPr>
          <p:cNvSpPr>
            <a:spLocks noGrp="1"/>
          </p:cNvSpPr>
          <p:nvPr>
            <p:ph type="dt" sz="half" idx="10"/>
          </p:nvPr>
        </p:nvSpPr>
        <p:spPr/>
        <p:txBody>
          <a:bodyPr/>
          <a:lstStyle/>
          <a:p>
            <a:fld id="{EE258A13-BEF9-4892-A447-EA636D85540F}" type="datetime8">
              <a:rPr lang="en-UG" smtClean="0"/>
              <a:t>03/19/2024 19:52</a:t>
            </a:fld>
            <a:endParaRPr lang="en-UG"/>
          </a:p>
        </p:txBody>
      </p:sp>
      <p:sp>
        <p:nvSpPr>
          <p:cNvPr id="3" name="Footer Placeholder 2">
            <a:extLst>
              <a:ext uri="{FF2B5EF4-FFF2-40B4-BE49-F238E27FC236}">
                <a16:creationId xmlns:a16="http://schemas.microsoft.com/office/drawing/2014/main" id="{D8E27E04-5A5E-E9B9-0DCE-26AAD7C162C0}"/>
              </a:ext>
            </a:extLst>
          </p:cNvPr>
          <p:cNvSpPr>
            <a:spLocks noGrp="1"/>
          </p:cNvSpPr>
          <p:nvPr>
            <p:ph type="ftr" sz="quarter" idx="11"/>
          </p:nvPr>
        </p:nvSpPr>
        <p:spPr/>
        <p:txBody>
          <a:bodyPr/>
          <a:lstStyle/>
          <a:p>
            <a:endParaRPr lang="en-UG"/>
          </a:p>
        </p:txBody>
      </p:sp>
      <p:sp>
        <p:nvSpPr>
          <p:cNvPr id="4" name="Slide Number Placeholder 3">
            <a:extLst>
              <a:ext uri="{FF2B5EF4-FFF2-40B4-BE49-F238E27FC236}">
                <a16:creationId xmlns:a16="http://schemas.microsoft.com/office/drawing/2014/main" id="{8B4046CE-C0C3-2BE4-964A-9E0F1C306CB9}"/>
              </a:ext>
            </a:extLst>
          </p:cNvPr>
          <p:cNvSpPr>
            <a:spLocks noGrp="1"/>
          </p:cNvSpPr>
          <p:nvPr>
            <p:ph type="sldNum" sz="quarter" idx="12"/>
          </p:nvPr>
        </p:nvSpPr>
        <p:spPr/>
        <p:txBody>
          <a:bodyPr/>
          <a:lstStyle/>
          <a:p>
            <a:fld id="{5F34BD41-B101-4C9D-9463-9D6473F3A1F6}" type="slidenum">
              <a:rPr lang="en-UG" smtClean="0"/>
              <a:t>‹#›</a:t>
            </a:fld>
            <a:endParaRPr lang="en-UG"/>
          </a:p>
        </p:txBody>
      </p:sp>
    </p:spTree>
    <p:extLst>
      <p:ext uri="{BB962C8B-B14F-4D97-AF65-F5344CB8AC3E}">
        <p14:creationId xmlns:p14="http://schemas.microsoft.com/office/powerpoint/2010/main" val="36505072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D441B5-3B93-7578-5CB8-43501AC9FB1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G"/>
          </a:p>
        </p:txBody>
      </p:sp>
      <p:sp>
        <p:nvSpPr>
          <p:cNvPr id="3" name="Content Placeholder 2">
            <a:extLst>
              <a:ext uri="{FF2B5EF4-FFF2-40B4-BE49-F238E27FC236}">
                <a16:creationId xmlns:a16="http://schemas.microsoft.com/office/drawing/2014/main" id="{2FD7305A-01F8-1E10-2E4B-3B31A34CA5B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G"/>
          </a:p>
        </p:txBody>
      </p:sp>
      <p:sp>
        <p:nvSpPr>
          <p:cNvPr id="4" name="Text Placeholder 3">
            <a:extLst>
              <a:ext uri="{FF2B5EF4-FFF2-40B4-BE49-F238E27FC236}">
                <a16:creationId xmlns:a16="http://schemas.microsoft.com/office/drawing/2014/main" id="{EC05FF8F-7287-47C1-9B14-FB8E072103D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5F24DE5-AE0F-CF7F-7B70-C1947855CF4C}"/>
              </a:ext>
            </a:extLst>
          </p:cNvPr>
          <p:cNvSpPr>
            <a:spLocks noGrp="1"/>
          </p:cNvSpPr>
          <p:nvPr>
            <p:ph type="dt" sz="half" idx="10"/>
          </p:nvPr>
        </p:nvSpPr>
        <p:spPr/>
        <p:txBody>
          <a:bodyPr/>
          <a:lstStyle/>
          <a:p>
            <a:fld id="{22679609-3353-42B8-92B6-FA36355A6924}" type="datetime8">
              <a:rPr lang="en-UG" smtClean="0"/>
              <a:t>03/19/2024 19:52</a:t>
            </a:fld>
            <a:endParaRPr lang="en-UG"/>
          </a:p>
        </p:txBody>
      </p:sp>
      <p:sp>
        <p:nvSpPr>
          <p:cNvPr id="6" name="Footer Placeholder 5">
            <a:extLst>
              <a:ext uri="{FF2B5EF4-FFF2-40B4-BE49-F238E27FC236}">
                <a16:creationId xmlns:a16="http://schemas.microsoft.com/office/drawing/2014/main" id="{B9613F4C-2C17-9C90-906F-34432F2182D1}"/>
              </a:ext>
            </a:extLst>
          </p:cNvPr>
          <p:cNvSpPr>
            <a:spLocks noGrp="1"/>
          </p:cNvSpPr>
          <p:nvPr>
            <p:ph type="ftr" sz="quarter" idx="11"/>
          </p:nvPr>
        </p:nvSpPr>
        <p:spPr/>
        <p:txBody>
          <a:bodyPr/>
          <a:lstStyle/>
          <a:p>
            <a:endParaRPr lang="en-UG"/>
          </a:p>
        </p:txBody>
      </p:sp>
      <p:sp>
        <p:nvSpPr>
          <p:cNvPr id="7" name="Slide Number Placeholder 6">
            <a:extLst>
              <a:ext uri="{FF2B5EF4-FFF2-40B4-BE49-F238E27FC236}">
                <a16:creationId xmlns:a16="http://schemas.microsoft.com/office/drawing/2014/main" id="{24F9926D-7D10-22D1-1EDF-6810CEC7B74C}"/>
              </a:ext>
            </a:extLst>
          </p:cNvPr>
          <p:cNvSpPr>
            <a:spLocks noGrp="1"/>
          </p:cNvSpPr>
          <p:nvPr>
            <p:ph type="sldNum" sz="quarter" idx="12"/>
          </p:nvPr>
        </p:nvSpPr>
        <p:spPr/>
        <p:txBody>
          <a:bodyPr/>
          <a:lstStyle/>
          <a:p>
            <a:fld id="{5F34BD41-B101-4C9D-9463-9D6473F3A1F6}" type="slidenum">
              <a:rPr lang="en-UG" smtClean="0"/>
              <a:t>‹#›</a:t>
            </a:fld>
            <a:endParaRPr lang="en-UG"/>
          </a:p>
        </p:txBody>
      </p:sp>
    </p:spTree>
    <p:extLst>
      <p:ext uri="{BB962C8B-B14F-4D97-AF65-F5344CB8AC3E}">
        <p14:creationId xmlns:p14="http://schemas.microsoft.com/office/powerpoint/2010/main" val="654506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EF5B59-0F36-C149-0B38-0D545D3DEED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G"/>
          </a:p>
        </p:txBody>
      </p:sp>
      <p:sp>
        <p:nvSpPr>
          <p:cNvPr id="3" name="Picture Placeholder 2">
            <a:extLst>
              <a:ext uri="{FF2B5EF4-FFF2-40B4-BE49-F238E27FC236}">
                <a16:creationId xmlns:a16="http://schemas.microsoft.com/office/drawing/2014/main" id="{5B7FCA5B-962D-DCE4-7905-EB4BD4B956C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G"/>
          </a:p>
        </p:txBody>
      </p:sp>
      <p:sp>
        <p:nvSpPr>
          <p:cNvPr id="4" name="Text Placeholder 3">
            <a:extLst>
              <a:ext uri="{FF2B5EF4-FFF2-40B4-BE49-F238E27FC236}">
                <a16:creationId xmlns:a16="http://schemas.microsoft.com/office/drawing/2014/main" id="{B298220D-73BB-19F7-F1E3-D62B098AFA8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C6B4AE3-6D6D-5122-3FFA-98DE6C7ABEF9}"/>
              </a:ext>
            </a:extLst>
          </p:cNvPr>
          <p:cNvSpPr>
            <a:spLocks noGrp="1"/>
          </p:cNvSpPr>
          <p:nvPr>
            <p:ph type="dt" sz="half" idx="10"/>
          </p:nvPr>
        </p:nvSpPr>
        <p:spPr/>
        <p:txBody>
          <a:bodyPr/>
          <a:lstStyle/>
          <a:p>
            <a:fld id="{BA49B24F-EC79-48DF-8BEE-288035484061}" type="datetime8">
              <a:rPr lang="en-UG" smtClean="0"/>
              <a:t>03/19/2024 19:52</a:t>
            </a:fld>
            <a:endParaRPr lang="en-UG"/>
          </a:p>
        </p:txBody>
      </p:sp>
      <p:sp>
        <p:nvSpPr>
          <p:cNvPr id="6" name="Footer Placeholder 5">
            <a:extLst>
              <a:ext uri="{FF2B5EF4-FFF2-40B4-BE49-F238E27FC236}">
                <a16:creationId xmlns:a16="http://schemas.microsoft.com/office/drawing/2014/main" id="{A9C64715-9F9D-F645-05B6-9390BCB286D6}"/>
              </a:ext>
            </a:extLst>
          </p:cNvPr>
          <p:cNvSpPr>
            <a:spLocks noGrp="1"/>
          </p:cNvSpPr>
          <p:nvPr>
            <p:ph type="ftr" sz="quarter" idx="11"/>
          </p:nvPr>
        </p:nvSpPr>
        <p:spPr/>
        <p:txBody>
          <a:bodyPr/>
          <a:lstStyle/>
          <a:p>
            <a:endParaRPr lang="en-UG"/>
          </a:p>
        </p:txBody>
      </p:sp>
      <p:sp>
        <p:nvSpPr>
          <p:cNvPr id="7" name="Slide Number Placeholder 6">
            <a:extLst>
              <a:ext uri="{FF2B5EF4-FFF2-40B4-BE49-F238E27FC236}">
                <a16:creationId xmlns:a16="http://schemas.microsoft.com/office/drawing/2014/main" id="{71292ECF-475D-98A1-CB33-92846E3B26C6}"/>
              </a:ext>
            </a:extLst>
          </p:cNvPr>
          <p:cNvSpPr>
            <a:spLocks noGrp="1"/>
          </p:cNvSpPr>
          <p:nvPr>
            <p:ph type="sldNum" sz="quarter" idx="12"/>
          </p:nvPr>
        </p:nvSpPr>
        <p:spPr/>
        <p:txBody>
          <a:bodyPr/>
          <a:lstStyle/>
          <a:p>
            <a:fld id="{5F34BD41-B101-4C9D-9463-9D6473F3A1F6}" type="slidenum">
              <a:rPr lang="en-UG" smtClean="0"/>
              <a:t>‹#›</a:t>
            </a:fld>
            <a:endParaRPr lang="en-UG"/>
          </a:p>
        </p:txBody>
      </p:sp>
    </p:spTree>
    <p:extLst>
      <p:ext uri="{BB962C8B-B14F-4D97-AF65-F5344CB8AC3E}">
        <p14:creationId xmlns:p14="http://schemas.microsoft.com/office/powerpoint/2010/main" val="23850756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31722C4-A1EF-8FEA-EE85-760F4EA9B5F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G"/>
          </a:p>
        </p:txBody>
      </p:sp>
      <p:sp>
        <p:nvSpPr>
          <p:cNvPr id="3" name="Text Placeholder 2">
            <a:extLst>
              <a:ext uri="{FF2B5EF4-FFF2-40B4-BE49-F238E27FC236}">
                <a16:creationId xmlns:a16="http://schemas.microsoft.com/office/drawing/2014/main" id="{FA8C84D8-6E46-B01E-6960-E8EFFC40292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G"/>
          </a:p>
        </p:txBody>
      </p:sp>
      <p:sp>
        <p:nvSpPr>
          <p:cNvPr id="4" name="Date Placeholder 3">
            <a:extLst>
              <a:ext uri="{FF2B5EF4-FFF2-40B4-BE49-F238E27FC236}">
                <a16:creationId xmlns:a16="http://schemas.microsoft.com/office/drawing/2014/main" id="{2C804295-4146-8628-65D0-5DD71737AE2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199B219-234B-4266-8273-E417A6E1A90C}" type="datetime8">
              <a:rPr lang="en-UG" smtClean="0"/>
              <a:t>03/19/2024 19:52</a:t>
            </a:fld>
            <a:endParaRPr lang="en-UG"/>
          </a:p>
        </p:txBody>
      </p:sp>
      <p:sp>
        <p:nvSpPr>
          <p:cNvPr id="5" name="Footer Placeholder 4">
            <a:extLst>
              <a:ext uri="{FF2B5EF4-FFF2-40B4-BE49-F238E27FC236}">
                <a16:creationId xmlns:a16="http://schemas.microsoft.com/office/drawing/2014/main" id="{3AB655A3-5819-94B4-8793-A0FD16F3713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G"/>
          </a:p>
        </p:txBody>
      </p:sp>
      <p:sp>
        <p:nvSpPr>
          <p:cNvPr id="6" name="Slide Number Placeholder 5">
            <a:extLst>
              <a:ext uri="{FF2B5EF4-FFF2-40B4-BE49-F238E27FC236}">
                <a16:creationId xmlns:a16="http://schemas.microsoft.com/office/drawing/2014/main" id="{81E01BF8-419A-A0DF-95DC-2145382391B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F34BD41-B101-4C9D-9463-9D6473F3A1F6}" type="slidenum">
              <a:rPr lang="en-UG" smtClean="0"/>
              <a:t>‹#›</a:t>
            </a:fld>
            <a:endParaRPr lang="en-UG"/>
          </a:p>
        </p:txBody>
      </p:sp>
    </p:spTree>
    <p:extLst>
      <p:ext uri="{BB962C8B-B14F-4D97-AF65-F5344CB8AC3E}">
        <p14:creationId xmlns:p14="http://schemas.microsoft.com/office/powerpoint/2010/main" val="34843305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G"/>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4.xml"/><Relationship Id="rId1" Type="http://schemas.openxmlformats.org/officeDocument/2006/relationships/slideLayout" Target="../slideLayouts/slideLayout5.xml"/><Relationship Id="rId4" Type="http://schemas.openxmlformats.org/officeDocument/2006/relationships/chart" Target="../charts/chart4.xml"/></Relationships>
</file>

<file path=ppt/slides/_rels/slide5.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5.xml"/><Relationship Id="rId1" Type="http://schemas.openxmlformats.org/officeDocument/2006/relationships/slideLayout" Target="../slideLayouts/slideLayout5.xml"/><Relationship Id="rId4" Type="http://schemas.openxmlformats.org/officeDocument/2006/relationships/chart" Target="../charts/chart6.xml"/></Relationships>
</file>

<file path=ppt/slides/_rels/slide6.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8.xml"/><Relationship Id="rId1" Type="http://schemas.openxmlformats.org/officeDocument/2006/relationships/slideLayout" Target="../slideLayouts/slideLayout5.xml"/><Relationship Id="rId4" Type="http://schemas.openxmlformats.org/officeDocument/2006/relationships/chart" Target="../charts/char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18E824-94EC-EC36-C00C-A185234D5F8A}"/>
              </a:ext>
            </a:extLst>
          </p:cNvPr>
          <p:cNvSpPr>
            <a:spLocks noGrp="1"/>
          </p:cNvSpPr>
          <p:nvPr>
            <p:ph type="ctrTitle"/>
          </p:nvPr>
        </p:nvSpPr>
        <p:spPr/>
        <p:txBody>
          <a:bodyPr/>
          <a:lstStyle/>
          <a:p>
            <a:r>
              <a:rPr lang="en-US" dirty="0"/>
              <a:t>Khasakh Cooperative Society </a:t>
            </a:r>
            <a:endParaRPr lang="en-UG" dirty="0"/>
          </a:p>
        </p:txBody>
      </p:sp>
      <p:sp>
        <p:nvSpPr>
          <p:cNvPr id="3" name="Subtitle 2">
            <a:extLst>
              <a:ext uri="{FF2B5EF4-FFF2-40B4-BE49-F238E27FC236}">
                <a16:creationId xmlns:a16="http://schemas.microsoft.com/office/drawing/2014/main" id="{4E973646-A4A1-A474-D777-839D6EBB758F}"/>
              </a:ext>
            </a:extLst>
          </p:cNvPr>
          <p:cNvSpPr>
            <a:spLocks noGrp="1"/>
          </p:cNvSpPr>
          <p:nvPr>
            <p:ph type="subTitle" idx="1"/>
          </p:nvPr>
        </p:nvSpPr>
        <p:spPr/>
        <p:txBody>
          <a:bodyPr/>
          <a:lstStyle/>
          <a:p>
            <a:r>
              <a:rPr lang="en-US" dirty="0"/>
              <a:t>Member satisfaction Survey Report</a:t>
            </a:r>
            <a:endParaRPr lang="en-UG" dirty="0"/>
          </a:p>
        </p:txBody>
      </p:sp>
    </p:spTree>
    <p:extLst>
      <p:ext uri="{BB962C8B-B14F-4D97-AF65-F5344CB8AC3E}">
        <p14:creationId xmlns:p14="http://schemas.microsoft.com/office/powerpoint/2010/main" val="6042951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496C67-C41C-701C-74BC-97ECC61D5806}"/>
              </a:ext>
            </a:extLst>
          </p:cNvPr>
          <p:cNvSpPr>
            <a:spLocks noGrp="1"/>
          </p:cNvSpPr>
          <p:nvPr>
            <p:ph type="title"/>
          </p:nvPr>
        </p:nvSpPr>
        <p:spPr>
          <a:xfrm>
            <a:off x="838200" y="365125"/>
            <a:ext cx="10515600" cy="838033"/>
          </a:xfrm>
        </p:spPr>
        <p:txBody>
          <a:bodyPr>
            <a:normAutofit/>
          </a:bodyPr>
          <a:lstStyle/>
          <a:p>
            <a:r>
              <a:rPr lang="en-US" sz="2800" b="1" dirty="0"/>
              <a:t>Training Needs Assessment</a:t>
            </a:r>
            <a:endParaRPr lang="en-UG" sz="2800" b="1" dirty="0"/>
          </a:p>
        </p:txBody>
      </p:sp>
      <p:graphicFrame>
        <p:nvGraphicFramePr>
          <p:cNvPr id="6" name="Content Placeholder 5">
            <a:extLst>
              <a:ext uri="{FF2B5EF4-FFF2-40B4-BE49-F238E27FC236}">
                <a16:creationId xmlns:a16="http://schemas.microsoft.com/office/drawing/2014/main" id="{0CE4BB14-D484-BD3D-41C6-AE44D6786960}"/>
              </a:ext>
            </a:extLst>
          </p:cNvPr>
          <p:cNvGraphicFramePr>
            <a:graphicFrameLocks noGrp="1"/>
          </p:cNvGraphicFramePr>
          <p:nvPr>
            <p:ph idx="1"/>
            <p:extLst>
              <p:ext uri="{D42A27DB-BD31-4B8C-83A1-F6EECF244321}">
                <p14:modId xmlns:p14="http://schemas.microsoft.com/office/powerpoint/2010/main" val="1139507981"/>
              </p:ext>
            </p:extLst>
          </p:nvPr>
        </p:nvGraphicFramePr>
        <p:xfrm>
          <a:off x="838200" y="1297858"/>
          <a:ext cx="10515600" cy="487910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9871241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4">
            <a:extLst>
              <a:ext uri="{FF2B5EF4-FFF2-40B4-BE49-F238E27FC236}">
                <a16:creationId xmlns:a16="http://schemas.microsoft.com/office/drawing/2014/main" id="{01426A3E-32E9-40F3-8745-11336CB2FEE6}"/>
              </a:ext>
            </a:extLst>
          </p:cNvPr>
          <p:cNvSpPr>
            <a:spLocks noGrp="1" noChangeArrowheads="1"/>
          </p:cNvSpPr>
          <p:nvPr>
            <p:ph type="title"/>
          </p:nvPr>
        </p:nvSpPr>
        <p:spPr>
          <a:xfrm>
            <a:off x="385763" y="457200"/>
            <a:ext cx="11672887" cy="814388"/>
          </a:xfrm>
          <a:solidFill>
            <a:schemeClr val="folHlink"/>
          </a:solidFill>
        </p:spPr>
        <p:txBody>
          <a:bodyPr/>
          <a:lstStyle/>
          <a:p>
            <a:pPr eaLnBrk="1" hangingPunct="1"/>
            <a:r>
              <a:rPr lang="en-US" sz="3200" b="1" dirty="0"/>
              <a:t>Further Member Observations and Recommendations</a:t>
            </a:r>
            <a:endParaRPr lang="en-US" altLang="en-US" sz="3200" dirty="0"/>
          </a:p>
        </p:txBody>
      </p:sp>
      <p:sp>
        <p:nvSpPr>
          <p:cNvPr id="17411" name="Rectangle 5">
            <a:extLst>
              <a:ext uri="{FF2B5EF4-FFF2-40B4-BE49-F238E27FC236}">
                <a16:creationId xmlns:a16="http://schemas.microsoft.com/office/drawing/2014/main" id="{72A0CF5D-C1C8-4CBB-96A3-B683CB037E04}"/>
              </a:ext>
            </a:extLst>
          </p:cNvPr>
          <p:cNvSpPr>
            <a:spLocks noGrp="1" noChangeArrowheads="1"/>
          </p:cNvSpPr>
          <p:nvPr>
            <p:ph type="body" sz="half" idx="1"/>
          </p:nvPr>
        </p:nvSpPr>
        <p:spPr>
          <a:xfrm>
            <a:off x="385763" y="1528763"/>
            <a:ext cx="5608637" cy="5057775"/>
          </a:xfrm>
          <a:solidFill>
            <a:srgbClr val="FFFF66"/>
          </a:solidFill>
        </p:spPr>
        <p:txBody>
          <a:bodyPr/>
          <a:lstStyle/>
          <a:p>
            <a:pPr marL="0" indent="0" algn="ctr" eaLnBrk="1" hangingPunct="1">
              <a:buNone/>
            </a:pPr>
            <a:r>
              <a:rPr lang="en-GB" altLang="en-US" sz="2800" b="1" u="sng" dirty="0">
                <a:solidFill>
                  <a:srgbClr val="FF0000"/>
                </a:solidFill>
              </a:rPr>
              <a:t>Member engagement &amp; Communication</a:t>
            </a:r>
          </a:p>
          <a:p>
            <a:pPr lvl="0"/>
            <a:r>
              <a:rPr lang="en-US" sz="2800" dirty="0"/>
              <a:t>Communication on Society’s products and services should be regular.</a:t>
            </a:r>
          </a:p>
          <a:p>
            <a:pPr eaLnBrk="1" hangingPunct="1"/>
            <a:r>
              <a:rPr lang="en-GB" altLang="en-US" sz="2800" dirty="0"/>
              <a:t>Sustain efforts for virtual  Trainings  </a:t>
            </a:r>
          </a:p>
          <a:p>
            <a:pPr eaLnBrk="1" hangingPunct="1"/>
            <a:r>
              <a:rPr lang="en-GB" altLang="en-US" sz="2800" dirty="0"/>
              <a:t>Timely communication about online trainings for members preparations and participation </a:t>
            </a:r>
          </a:p>
          <a:p>
            <a:pPr eaLnBrk="1" hangingPunct="1"/>
            <a:endParaRPr lang="en-GB" altLang="en-US" sz="2800" dirty="0"/>
          </a:p>
        </p:txBody>
      </p:sp>
      <p:sp>
        <p:nvSpPr>
          <p:cNvPr id="17412" name="Rectangle 6">
            <a:extLst>
              <a:ext uri="{FF2B5EF4-FFF2-40B4-BE49-F238E27FC236}">
                <a16:creationId xmlns:a16="http://schemas.microsoft.com/office/drawing/2014/main" id="{79140FA3-65C1-4754-A27F-CBC13B77AD73}"/>
              </a:ext>
            </a:extLst>
          </p:cNvPr>
          <p:cNvSpPr>
            <a:spLocks noGrp="1" noChangeArrowheads="1"/>
          </p:cNvSpPr>
          <p:nvPr>
            <p:ph type="body" sz="half" idx="2"/>
          </p:nvPr>
        </p:nvSpPr>
        <p:spPr>
          <a:xfrm>
            <a:off x="6197599" y="1528763"/>
            <a:ext cx="5861051" cy="5057775"/>
          </a:xfrm>
          <a:solidFill>
            <a:schemeClr val="accent1">
              <a:lumMod val="75000"/>
            </a:schemeClr>
          </a:solidFill>
        </p:spPr>
        <p:txBody>
          <a:bodyPr/>
          <a:lstStyle/>
          <a:p>
            <a:pPr marL="0" indent="0" algn="ctr" eaLnBrk="1" hangingPunct="1">
              <a:buNone/>
            </a:pPr>
            <a:r>
              <a:rPr lang="en-GB" altLang="en-US" sz="2800" b="1" u="sng" dirty="0">
                <a:solidFill>
                  <a:srgbClr val="FF0000"/>
                </a:solidFill>
              </a:rPr>
              <a:t>Products</a:t>
            </a:r>
          </a:p>
          <a:p>
            <a:pPr lvl="0"/>
            <a:r>
              <a:rPr lang="en-US" sz="2400" dirty="0"/>
              <a:t>Create products to cater for new emerging business areas e.g. Agribusinesses.</a:t>
            </a:r>
          </a:p>
          <a:p>
            <a:pPr eaLnBrk="1" hangingPunct="1"/>
            <a:r>
              <a:rPr lang="en-GB" altLang="en-US" sz="2400" dirty="0"/>
              <a:t>Continuous review of interest rates/ requirements to remain attractive and competitive</a:t>
            </a:r>
          </a:p>
          <a:p>
            <a:pPr eaLnBrk="1" hangingPunct="1"/>
            <a:r>
              <a:rPr lang="en-GB" altLang="en-US" sz="2400" dirty="0"/>
              <a:t>Create awareness weeks for products and services and utilize the WhatsApp group for information dissemination among others</a:t>
            </a:r>
          </a:p>
          <a:p>
            <a:pPr eaLnBrk="1" hangingPunct="1"/>
            <a:r>
              <a:rPr lang="en-GB" altLang="en-US" sz="2400" dirty="0"/>
              <a:t>Activate online loan application to save time</a:t>
            </a:r>
            <a:endParaRPr lang="en-GB" altLang="en-US" sz="2800" dirty="0"/>
          </a:p>
          <a:p>
            <a:pPr marL="0" indent="0" eaLnBrk="1" hangingPunct="1">
              <a:buNone/>
            </a:pPr>
            <a:endParaRPr lang="en-GB" altLang="en-US" sz="2800" dirty="0"/>
          </a:p>
          <a:p>
            <a:pPr eaLnBrk="1" hangingPunct="1"/>
            <a:endParaRPr lang="en-GB" altLang="en-US" sz="2800" dirty="0"/>
          </a:p>
          <a:p>
            <a:pPr eaLnBrk="1" hangingPunct="1"/>
            <a:endParaRPr lang="en-US" altLang="en-US" sz="2800" dirty="0"/>
          </a:p>
          <a:p>
            <a:pPr eaLnBrk="1" hangingPunct="1"/>
            <a:endParaRPr lang="en-US" altLang="en-US" sz="2800" dirty="0"/>
          </a:p>
        </p:txBody>
      </p:sp>
    </p:spTree>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grpId="0" nodeType="clickEffect">
                                  <p:stCondLst>
                                    <p:cond delay="0"/>
                                  </p:stCondLst>
                                  <p:childTnLst>
                                    <p:animEffect transition="out" filter="fade">
                                      <p:cBhvr>
                                        <p:cTn id="6" dur="500" tmFilter="0, 0; .2, .5; .8, .5; 1, 0"/>
                                        <p:tgtEl>
                                          <p:spTgt spid="17411">
                                            <p:bg/>
                                          </p:spTgt>
                                        </p:tgtEl>
                                      </p:cBhvr>
                                    </p:animEffect>
                                    <p:animScale>
                                      <p:cBhvr>
                                        <p:cTn id="7" dur="250" autoRev="1" fill="hold"/>
                                        <p:tgtEl>
                                          <p:spTgt spid="17411">
                                            <p:bg/>
                                          </p:spTgt>
                                        </p:tgtEl>
                                      </p:cBhvr>
                                      <p:by x="105000" y="105000"/>
                                    </p:animScale>
                                  </p:childTnLst>
                                </p:cTn>
                              </p:par>
                            </p:childTnLst>
                          </p:cTn>
                        </p:par>
                      </p:childTnLst>
                    </p:cTn>
                  </p:par>
                  <p:par>
                    <p:cTn id="8" fill="hold">
                      <p:stCondLst>
                        <p:cond delay="indefinite"/>
                      </p:stCondLst>
                      <p:childTnLst>
                        <p:par>
                          <p:cTn id="9" fill="hold">
                            <p:stCondLst>
                              <p:cond delay="0"/>
                            </p:stCondLst>
                            <p:childTnLst>
                              <p:par>
                                <p:cTn id="10" presetID="26" presetClass="emph" presetSubtype="0" fill="hold" grpId="0" nodeType="clickEffect">
                                  <p:stCondLst>
                                    <p:cond delay="0"/>
                                  </p:stCondLst>
                                  <p:childTnLst>
                                    <p:animEffect transition="out" filter="fade">
                                      <p:cBhvr>
                                        <p:cTn id="11" dur="500" tmFilter="0, 0; .2, .5; .8, .5; 1, 0"/>
                                        <p:tgtEl>
                                          <p:spTgt spid="17411">
                                            <p:txEl>
                                              <p:pRg st="0" end="0"/>
                                            </p:txEl>
                                          </p:spTgt>
                                        </p:tgtEl>
                                      </p:cBhvr>
                                    </p:animEffect>
                                    <p:animScale>
                                      <p:cBhvr>
                                        <p:cTn id="12" dur="250" autoRev="1" fill="hold"/>
                                        <p:tgtEl>
                                          <p:spTgt spid="17411">
                                            <p:txEl>
                                              <p:pRg st="0" end="0"/>
                                            </p:txEl>
                                          </p:spTgt>
                                        </p:tgtEl>
                                      </p:cBhvr>
                                      <p:by x="105000" y="105000"/>
                                    </p:animScale>
                                  </p:childTnLst>
                                </p:cTn>
                              </p:par>
                            </p:childTnLst>
                          </p:cTn>
                        </p:par>
                      </p:childTnLst>
                    </p:cTn>
                  </p:par>
                  <p:par>
                    <p:cTn id="13" fill="hold">
                      <p:stCondLst>
                        <p:cond delay="indefinite"/>
                      </p:stCondLst>
                      <p:childTnLst>
                        <p:par>
                          <p:cTn id="14" fill="hold">
                            <p:stCondLst>
                              <p:cond delay="0"/>
                            </p:stCondLst>
                            <p:childTnLst>
                              <p:par>
                                <p:cTn id="15" presetID="26" presetClass="emph" presetSubtype="0" fill="hold" grpId="0" nodeType="clickEffect">
                                  <p:stCondLst>
                                    <p:cond delay="0"/>
                                  </p:stCondLst>
                                  <p:childTnLst>
                                    <p:animEffect transition="out" filter="fade">
                                      <p:cBhvr>
                                        <p:cTn id="16" dur="500" tmFilter="0, 0; .2, .5; .8, .5; 1, 0"/>
                                        <p:tgtEl>
                                          <p:spTgt spid="17411">
                                            <p:txEl>
                                              <p:pRg st="1" end="1"/>
                                            </p:txEl>
                                          </p:spTgt>
                                        </p:tgtEl>
                                      </p:cBhvr>
                                    </p:animEffect>
                                    <p:animScale>
                                      <p:cBhvr>
                                        <p:cTn id="17" dur="250" autoRev="1" fill="hold"/>
                                        <p:tgtEl>
                                          <p:spTgt spid="17411">
                                            <p:txEl>
                                              <p:pRg st="1" end="1"/>
                                            </p:txEl>
                                          </p:spTgt>
                                        </p:tgtEl>
                                      </p:cBhvr>
                                      <p:by x="105000" y="105000"/>
                                    </p:animScale>
                                  </p:childTnLst>
                                </p:cTn>
                              </p:par>
                            </p:childTnLst>
                          </p:cTn>
                        </p:par>
                      </p:childTnLst>
                    </p:cTn>
                  </p:par>
                  <p:par>
                    <p:cTn id="18" fill="hold">
                      <p:stCondLst>
                        <p:cond delay="indefinite"/>
                      </p:stCondLst>
                      <p:childTnLst>
                        <p:par>
                          <p:cTn id="19" fill="hold">
                            <p:stCondLst>
                              <p:cond delay="0"/>
                            </p:stCondLst>
                            <p:childTnLst>
                              <p:par>
                                <p:cTn id="20" presetID="26" presetClass="emph" presetSubtype="0" fill="hold" grpId="0" nodeType="clickEffect">
                                  <p:stCondLst>
                                    <p:cond delay="0"/>
                                  </p:stCondLst>
                                  <p:childTnLst>
                                    <p:animEffect transition="out" filter="fade">
                                      <p:cBhvr>
                                        <p:cTn id="21" dur="500" tmFilter="0, 0; .2, .5; .8, .5; 1, 0"/>
                                        <p:tgtEl>
                                          <p:spTgt spid="17411">
                                            <p:txEl>
                                              <p:pRg st="2" end="2"/>
                                            </p:txEl>
                                          </p:spTgt>
                                        </p:tgtEl>
                                      </p:cBhvr>
                                    </p:animEffect>
                                    <p:animScale>
                                      <p:cBhvr>
                                        <p:cTn id="22" dur="250" autoRev="1" fill="hold"/>
                                        <p:tgtEl>
                                          <p:spTgt spid="17411">
                                            <p:txEl>
                                              <p:pRg st="2" end="2"/>
                                            </p:txEl>
                                          </p:spTgt>
                                        </p:tgtEl>
                                      </p:cBhvr>
                                      <p:by x="105000" y="105000"/>
                                    </p:animScale>
                                  </p:childTnLst>
                                </p:cTn>
                              </p:par>
                            </p:childTnLst>
                          </p:cTn>
                        </p:par>
                      </p:childTnLst>
                    </p:cTn>
                  </p:par>
                  <p:par>
                    <p:cTn id="23" fill="hold">
                      <p:stCondLst>
                        <p:cond delay="indefinite"/>
                      </p:stCondLst>
                      <p:childTnLst>
                        <p:par>
                          <p:cTn id="24" fill="hold">
                            <p:stCondLst>
                              <p:cond delay="0"/>
                            </p:stCondLst>
                            <p:childTnLst>
                              <p:par>
                                <p:cTn id="25" presetID="26" presetClass="emph" presetSubtype="0" fill="hold" grpId="0" nodeType="clickEffect">
                                  <p:stCondLst>
                                    <p:cond delay="0"/>
                                  </p:stCondLst>
                                  <p:childTnLst>
                                    <p:animEffect transition="out" filter="fade">
                                      <p:cBhvr>
                                        <p:cTn id="26" dur="500" tmFilter="0, 0; .2, .5; .8, .5; 1, 0"/>
                                        <p:tgtEl>
                                          <p:spTgt spid="17411">
                                            <p:txEl>
                                              <p:pRg st="3" end="3"/>
                                            </p:txEl>
                                          </p:spTgt>
                                        </p:tgtEl>
                                      </p:cBhvr>
                                    </p:animEffect>
                                    <p:animScale>
                                      <p:cBhvr>
                                        <p:cTn id="27" dur="250" autoRev="1" fill="hold"/>
                                        <p:tgtEl>
                                          <p:spTgt spid="17411">
                                            <p:txEl>
                                              <p:pRg st="3" end="3"/>
                                            </p:txEl>
                                          </p:spTgt>
                                        </p:tgtEl>
                                      </p:cBhvr>
                                      <p:by x="105000" y="105000"/>
                                    </p:animScale>
                                  </p:childTnLst>
                                </p:cTn>
                              </p:par>
                            </p:childTnLst>
                          </p:cTn>
                        </p:par>
                      </p:childTnLst>
                    </p:cTn>
                  </p:par>
                  <p:par>
                    <p:cTn id="28" fill="hold">
                      <p:stCondLst>
                        <p:cond delay="indefinite"/>
                      </p:stCondLst>
                      <p:childTnLst>
                        <p:par>
                          <p:cTn id="29" fill="hold">
                            <p:stCondLst>
                              <p:cond delay="0"/>
                            </p:stCondLst>
                            <p:childTnLst>
                              <p:par>
                                <p:cTn id="30" presetID="45" presetClass="entr" presetSubtype="0" fill="hold" grpId="0" nodeType="clickEffect">
                                  <p:stCondLst>
                                    <p:cond delay="0"/>
                                  </p:stCondLst>
                                  <p:childTnLst>
                                    <p:set>
                                      <p:cBhvr>
                                        <p:cTn id="31" dur="1" fill="hold">
                                          <p:stCondLst>
                                            <p:cond delay="0"/>
                                          </p:stCondLst>
                                        </p:cTn>
                                        <p:tgtEl>
                                          <p:spTgt spid="17412">
                                            <p:bg/>
                                          </p:spTgt>
                                        </p:tgtEl>
                                        <p:attrNameLst>
                                          <p:attrName>style.visibility</p:attrName>
                                        </p:attrNameLst>
                                      </p:cBhvr>
                                      <p:to>
                                        <p:strVal val="visible"/>
                                      </p:to>
                                    </p:set>
                                    <p:animEffect transition="in" filter="fade">
                                      <p:cBhvr>
                                        <p:cTn id="32" dur="2000"/>
                                        <p:tgtEl>
                                          <p:spTgt spid="17412">
                                            <p:bg/>
                                          </p:spTgt>
                                        </p:tgtEl>
                                      </p:cBhvr>
                                    </p:animEffect>
                                    <p:anim calcmode="lin" valueType="num">
                                      <p:cBhvr>
                                        <p:cTn id="33" dur="2000" fill="hold"/>
                                        <p:tgtEl>
                                          <p:spTgt spid="17412">
                                            <p:bg/>
                                          </p:spTgt>
                                        </p:tgtEl>
                                        <p:attrNameLst>
                                          <p:attrName>ppt_w</p:attrName>
                                        </p:attrNameLst>
                                      </p:cBhvr>
                                      <p:tavLst>
                                        <p:tav tm="0" fmla="#ppt_w*sin(2.5*pi*$)">
                                          <p:val>
                                            <p:fltVal val="0"/>
                                          </p:val>
                                        </p:tav>
                                        <p:tav tm="100000">
                                          <p:val>
                                            <p:fltVal val="1"/>
                                          </p:val>
                                        </p:tav>
                                      </p:tavLst>
                                    </p:anim>
                                    <p:anim calcmode="lin" valueType="num">
                                      <p:cBhvr>
                                        <p:cTn id="34" dur="2000" fill="hold"/>
                                        <p:tgtEl>
                                          <p:spTgt spid="17412">
                                            <p:bg/>
                                          </p:spTgt>
                                        </p:tgtEl>
                                        <p:attrNameLst>
                                          <p:attrName>ppt_h</p:attrName>
                                        </p:attrNameLst>
                                      </p:cBhvr>
                                      <p:tavLst>
                                        <p:tav tm="0">
                                          <p:val>
                                            <p:strVal val="#ppt_h"/>
                                          </p:val>
                                        </p:tav>
                                        <p:tav tm="100000">
                                          <p:val>
                                            <p:strVal val="#ppt_h"/>
                                          </p:val>
                                        </p:tav>
                                      </p:tavLst>
                                    </p:anim>
                                  </p:childTnLst>
                                </p:cTn>
                              </p:par>
                            </p:childTnLst>
                          </p:cTn>
                        </p:par>
                      </p:childTnLst>
                    </p:cTn>
                  </p:par>
                  <p:par>
                    <p:cTn id="35" fill="hold">
                      <p:stCondLst>
                        <p:cond delay="indefinite"/>
                      </p:stCondLst>
                      <p:childTnLst>
                        <p:par>
                          <p:cTn id="36" fill="hold">
                            <p:stCondLst>
                              <p:cond delay="0"/>
                            </p:stCondLst>
                            <p:childTnLst>
                              <p:par>
                                <p:cTn id="37" presetID="45" presetClass="entr" presetSubtype="0" fill="hold" grpId="0" nodeType="clickEffect">
                                  <p:stCondLst>
                                    <p:cond delay="0"/>
                                  </p:stCondLst>
                                  <p:childTnLst>
                                    <p:set>
                                      <p:cBhvr>
                                        <p:cTn id="38" dur="1" fill="hold">
                                          <p:stCondLst>
                                            <p:cond delay="0"/>
                                          </p:stCondLst>
                                        </p:cTn>
                                        <p:tgtEl>
                                          <p:spTgt spid="17412">
                                            <p:txEl>
                                              <p:pRg st="0" end="0"/>
                                            </p:txEl>
                                          </p:spTgt>
                                        </p:tgtEl>
                                        <p:attrNameLst>
                                          <p:attrName>style.visibility</p:attrName>
                                        </p:attrNameLst>
                                      </p:cBhvr>
                                      <p:to>
                                        <p:strVal val="visible"/>
                                      </p:to>
                                    </p:set>
                                    <p:animEffect transition="in" filter="fade">
                                      <p:cBhvr>
                                        <p:cTn id="39" dur="2000"/>
                                        <p:tgtEl>
                                          <p:spTgt spid="17412">
                                            <p:txEl>
                                              <p:pRg st="0" end="0"/>
                                            </p:txEl>
                                          </p:spTgt>
                                        </p:tgtEl>
                                      </p:cBhvr>
                                    </p:animEffect>
                                    <p:anim calcmode="lin" valueType="num">
                                      <p:cBhvr>
                                        <p:cTn id="40" dur="2000" fill="hold"/>
                                        <p:tgtEl>
                                          <p:spTgt spid="17412">
                                            <p:txEl>
                                              <p:pRg st="0" end="0"/>
                                            </p:txEl>
                                          </p:spTgt>
                                        </p:tgtEl>
                                        <p:attrNameLst>
                                          <p:attrName>ppt_w</p:attrName>
                                        </p:attrNameLst>
                                      </p:cBhvr>
                                      <p:tavLst>
                                        <p:tav tm="0" fmla="#ppt_w*sin(2.5*pi*$)">
                                          <p:val>
                                            <p:fltVal val="0"/>
                                          </p:val>
                                        </p:tav>
                                        <p:tav tm="100000">
                                          <p:val>
                                            <p:fltVal val="1"/>
                                          </p:val>
                                        </p:tav>
                                      </p:tavLst>
                                    </p:anim>
                                    <p:anim calcmode="lin" valueType="num">
                                      <p:cBhvr>
                                        <p:cTn id="41" dur="2000" fill="hold"/>
                                        <p:tgtEl>
                                          <p:spTgt spid="17412">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42" fill="hold">
                      <p:stCondLst>
                        <p:cond delay="indefinite"/>
                      </p:stCondLst>
                      <p:childTnLst>
                        <p:par>
                          <p:cTn id="43" fill="hold">
                            <p:stCondLst>
                              <p:cond delay="0"/>
                            </p:stCondLst>
                            <p:childTnLst>
                              <p:par>
                                <p:cTn id="44" presetID="45" presetClass="entr" presetSubtype="0" fill="hold" grpId="0" nodeType="clickEffect">
                                  <p:stCondLst>
                                    <p:cond delay="0"/>
                                  </p:stCondLst>
                                  <p:childTnLst>
                                    <p:set>
                                      <p:cBhvr>
                                        <p:cTn id="45" dur="1" fill="hold">
                                          <p:stCondLst>
                                            <p:cond delay="0"/>
                                          </p:stCondLst>
                                        </p:cTn>
                                        <p:tgtEl>
                                          <p:spTgt spid="17412">
                                            <p:txEl>
                                              <p:pRg st="1" end="1"/>
                                            </p:txEl>
                                          </p:spTgt>
                                        </p:tgtEl>
                                        <p:attrNameLst>
                                          <p:attrName>style.visibility</p:attrName>
                                        </p:attrNameLst>
                                      </p:cBhvr>
                                      <p:to>
                                        <p:strVal val="visible"/>
                                      </p:to>
                                    </p:set>
                                    <p:animEffect transition="in" filter="fade">
                                      <p:cBhvr>
                                        <p:cTn id="46" dur="2000"/>
                                        <p:tgtEl>
                                          <p:spTgt spid="17412">
                                            <p:txEl>
                                              <p:pRg st="1" end="1"/>
                                            </p:txEl>
                                          </p:spTgt>
                                        </p:tgtEl>
                                      </p:cBhvr>
                                    </p:animEffect>
                                    <p:anim calcmode="lin" valueType="num">
                                      <p:cBhvr>
                                        <p:cTn id="47" dur="2000" fill="hold"/>
                                        <p:tgtEl>
                                          <p:spTgt spid="17412">
                                            <p:txEl>
                                              <p:pRg st="1" end="1"/>
                                            </p:txEl>
                                          </p:spTgt>
                                        </p:tgtEl>
                                        <p:attrNameLst>
                                          <p:attrName>ppt_w</p:attrName>
                                        </p:attrNameLst>
                                      </p:cBhvr>
                                      <p:tavLst>
                                        <p:tav tm="0" fmla="#ppt_w*sin(2.5*pi*$)">
                                          <p:val>
                                            <p:fltVal val="0"/>
                                          </p:val>
                                        </p:tav>
                                        <p:tav tm="100000">
                                          <p:val>
                                            <p:fltVal val="1"/>
                                          </p:val>
                                        </p:tav>
                                      </p:tavLst>
                                    </p:anim>
                                    <p:anim calcmode="lin" valueType="num">
                                      <p:cBhvr>
                                        <p:cTn id="48" dur="2000" fill="hold"/>
                                        <p:tgtEl>
                                          <p:spTgt spid="17412">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49" fill="hold">
                      <p:stCondLst>
                        <p:cond delay="indefinite"/>
                      </p:stCondLst>
                      <p:childTnLst>
                        <p:par>
                          <p:cTn id="50" fill="hold">
                            <p:stCondLst>
                              <p:cond delay="0"/>
                            </p:stCondLst>
                            <p:childTnLst>
                              <p:par>
                                <p:cTn id="51" presetID="45" presetClass="entr" presetSubtype="0" fill="hold" grpId="0" nodeType="clickEffect">
                                  <p:stCondLst>
                                    <p:cond delay="0"/>
                                  </p:stCondLst>
                                  <p:childTnLst>
                                    <p:set>
                                      <p:cBhvr>
                                        <p:cTn id="52" dur="1" fill="hold">
                                          <p:stCondLst>
                                            <p:cond delay="0"/>
                                          </p:stCondLst>
                                        </p:cTn>
                                        <p:tgtEl>
                                          <p:spTgt spid="17412">
                                            <p:txEl>
                                              <p:pRg st="2" end="2"/>
                                            </p:txEl>
                                          </p:spTgt>
                                        </p:tgtEl>
                                        <p:attrNameLst>
                                          <p:attrName>style.visibility</p:attrName>
                                        </p:attrNameLst>
                                      </p:cBhvr>
                                      <p:to>
                                        <p:strVal val="visible"/>
                                      </p:to>
                                    </p:set>
                                    <p:animEffect transition="in" filter="fade">
                                      <p:cBhvr>
                                        <p:cTn id="53" dur="2000"/>
                                        <p:tgtEl>
                                          <p:spTgt spid="17412">
                                            <p:txEl>
                                              <p:pRg st="2" end="2"/>
                                            </p:txEl>
                                          </p:spTgt>
                                        </p:tgtEl>
                                      </p:cBhvr>
                                    </p:animEffect>
                                    <p:anim calcmode="lin" valueType="num">
                                      <p:cBhvr>
                                        <p:cTn id="54" dur="2000" fill="hold"/>
                                        <p:tgtEl>
                                          <p:spTgt spid="17412">
                                            <p:txEl>
                                              <p:pRg st="2" end="2"/>
                                            </p:txEl>
                                          </p:spTgt>
                                        </p:tgtEl>
                                        <p:attrNameLst>
                                          <p:attrName>ppt_w</p:attrName>
                                        </p:attrNameLst>
                                      </p:cBhvr>
                                      <p:tavLst>
                                        <p:tav tm="0" fmla="#ppt_w*sin(2.5*pi*$)">
                                          <p:val>
                                            <p:fltVal val="0"/>
                                          </p:val>
                                        </p:tav>
                                        <p:tav tm="100000">
                                          <p:val>
                                            <p:fltVal val="1"/>
                                          </p:val>
                                        </p:tav>
                                      </p:tavLst>
                                    </p:anim>
                                    <p:anim calcmode="lin" valueType="num">
                                      <p:cBhvr>
                                        <p:cTn id="55" dur="2000" fill="hold"/>
                                        <p:tgtEl>
                                          <p:spTgt spid="17412">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56" fill="hold">
                      <p:stCondLst>
                        <p:cond delay="indefinite"/>
                      </p:stCondLst>
                      <p:childTnLst>
                        <p:par>
                          <p:cTn id="57" fill="hold">
                            <p:stCondLst>
                              <p:cond delay="0"/>
                            </p:stCondLst>
                            <p:childTnLst>
                              <p:par>
                                <p:cTn id="58" presetID="45" presetClass="entr" presetSubtype="0" fill="hold" grpId="0" nodeType="clickEffect">
                                  <p:stCondLst>
                                    <p:cond delay="0"/>
                                  </p:stCondLst>
                                  <p:childTnLst>
                                    <p:set>
                                      <p:cBhvr>
                                        <p:cTn id="59" dur="1" fill="hold">
                                          <p:stCondLst>
                                            <p:cond delay="0"/>
                                          </p:stCondLst>
                                        </p:cTn>
                                        <p:tgtEl>
                                          <p:spTgt spid="17412">
                                            <p:txEl>
                                              <p:pRg st="3" end="3"/>
                                            </p:txEl>
                                          </p:spTgt>
                                        </p:tgtEl>
                                        <p:attrNameLst>
                                          <p:attrName>style.visibility</p:attrName>
                                        </p:attrNameLst>
                                      </p:cBhvr>
                                      <p:to>
                                        <p:strVal val="visible"/>
                                      </p:to>
                                    </p:set>
                                    <p:animEffect transition="in" filter="fade">
                                      <p:cBhvr>
                                        <p:cTn id="60" dur="2000"/>
                                        <p:tgtEl>
                                          <p:spTgt spid="17412">
                                            <p:txEl>
                                              <p:pRg st="3" end="3"/>
                                            </p:txEl>
                                          </p:spTgt>
                                        </p:tgtEl>
                                      </p:cBhvr>
                                    </p:animEffect>
                                    <p:anim calcmode="lin" valueType="num">
                                      <p:cBhvr>
                                        <p:cTn id="61" dur="2000" fill="hold"/>
                                        <p:tgtEl>
                                          <p:spTgt spid="17412">
                                            <p:txEl>
                                              <p:pRg st="3" end="3"/>
                                            </p:txEl>
                                          </p:spTgt>
                                        </p:tgtEl>
                                        <p:attrNameLst>
                                          <p:attrName>ppt_w</p:attrName>
                                        </p:attrNameLst>
                                      </p:cBhvr>
                                      <p:tavLst>
                                        <p:tav tm="0" fmla="#ppt_w*sin(2.5*pi*$)">
                                          <p:val>
                                            <p:fltVal val="0"/>
                                          </p:val>
                                        </p:tav>
                                        <p:tav tm="100000">
                                          <p:val>
                                            <p:fltVal val="1"/>
                                          </p:val>
                                        </p:tav>
                                      </p:tavLst>
                                    </p:anim>
                                    <p:anim calcmode="lin" valueType="num">
                                      <p:cBhvr>
                                        <p:cTn id="62" dur="2000" fill="hold"/>
                                        <p:tgtEl>
                                          <p:spTgt spid="17412">
                                            <p:txEl>
                                              <p:pRg st="3" end="3"/>
                                            </p:txEl>
                                          </p:spTgt>
                                        </p:tgtEl>
                                        <p:attrNameLst>
                                          <p:attrName>ppt_h</p:attrName>
                                        </p:attrNameLst>
                                      </p:cBhvr>
                                      <p:tavLst>
                                        <p:tav tm="0">
                                          <p:val>
                                            <p:strVal val="#ppt_h"/>
                                          </p:val>
                                        </p:tav>
                                        <p:tav tm="100000">
                                          <p:val>
                                            <p:strVal val="#ppt_h"/>
                                          </p:val>
                                        </p:tav>
                                      </p:tavLst>
                                    </p:anim>
                                  </p:childTnLst>
                                </p:cTn>
                              </p:par>
                            </p:childTnLst>
                          </p:cTn>
                        </p:par>
                      </p:childTnLst>
                    </p:cTn>
                  </p:par>
                  <p:par>
                    <p:cTn id="63" fill="hold">
                      <p:stCondLst>
                        <p:cond delay="indefinite"/>
                      </p:stCondLst>
                      <p:childTnLst>
                        <p:par>
                          <p:cTn id="64" fill="hold">
                            <p:stCondLst>
                              <p:cond delay="0"/>
                            </p:stCondLst>
                            <p:childTnLst>
                              <p:par>
                                <p:cTn id="65" presetID="45" presetClass="entr" presetSubtype="0" fill="hold" grpId="0" nodeType="clickEffect">
                                  <p:stCondLst>
                                    <p:cond delay="0"/>
                                  </p:stCondLst>
                                  <p:childTnLst>
                                    <p:set>
                                      <p:cBhvr>
                                        <p:cTn id="66" dur="1" fill="hold">
                                          <p:stCondLst>
                                            <p:cond delay="0"/>
                                          </p:stCondLst>
                                        </p:cTn>
                                        <p:tgtEl>
                                          <p:spTgt spid="17412">
                                            <p:txEl>
                                              <p:pRg st="4" end="4"/>
                                            </p:txEl>
                                          </p:spTgt>
                                        </p:tgtEl>
                                        <p:attrNameLst>
                                          <p:attrName>style.visibility</p:attrName>
                                        </p:attrNameLst>
                                      </p:cBhvr>
                                      <p:to>
                                        <p:strVal val="visible"/>
                                      </p:to>
                                    </p:set>
                                    <p:animEffect transition="in" filter="fade">
                                      <p:cBhvr>
                                        <p:cTn id="67" dur="2000"/>
                                        <p:tgtEl>
                                          <p:spTgt spid="17412">
                                            <p:txEl>
                                              <p:pRg st="4" end="4"/>
                                            </p:txEl>
                                          </p:spTgt>
                                        </p:tgtEl>
                                      </p:cBhvr>
                                    </p:animEffect>
                                    <p:anim calcmode="lin" valueType="num">
                                      <p:cBhvr>
                                        <p:cTn id="68" dur="2000" fill="hold"/>
                                        <p:tgtEl>
                                          <p:spTgt spid="17412">
                                            <p:txEl>
                                              <p:pRg st="4" end="4"/>
                                            </p:txEl>
                                          </p:spTgt>
                                        </p:tgtEl>
                                        <p:attrNameLst>
                                          <p:attrName>ppt_w</p:attrName>
                                        </p:attrNameLst>
                                      </p:cBhvr>
                                      <p:tavLst>
                                        <p:tav tm="0" fmla="#ppt_w*sin(2.5*pi*$)">
                                          <p:val>
                                            <p:fltVal val="0"/>
                                          </p:val>
                                        </p:tav>
                                        <p:tav tm="100000">
                                          <p:val>
                                            <p:fltVal val="1"/>
                                          </p:val>
                                        </p:tav>
                                      </p:tavLst>
                                    </p:anim>
                                    <p:anim calcmode="lin" valueType="num">
                                      <p:cBhvr>
                                        <p:cTn id="69" dur="2000" fill="hold"/>
                                        <p:tgtEl>
                                          <p:spTgt spid="17412">
                                            <p:txEl>
                                              <p:pRg st="4" end="4"/>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build="p" animBg="1"/>
      <p:bldP spid="17412" grpId="0" build="p"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0F237E-7925-BAE1-E6F7-DBC43407A714}"/>
              </a:ext>
            </a:extLst>
          </p:cNvPr>
          <p:cNvSpPr>
            <a:spLocks noGrp="1"/>
          </p:cNvSpPr>
          <p:nvPr>
            <p:ph type="title"/>
          </p:nvPr>
        </p:nvSpPr>
        <p:spPr>
          <a:xfrm>
            <a:off x="838200" y="365125"/>
            <a:ext cx="10515600" cy="904117"/>
          </a:xfrm>
        </p:spPr>
        <p:txBody>
          <a:bodyPr/>
          <a:lstStyle/>
          <a:p>
            <a:r>
              <a:rPr lang="en-US" dirty="0"/>
              <a:t>Please let us know your gender </a:t>
            </a:r>
            <a:endParaRPr lang="en-UG" dirty="0"/>
          </a:p>
        </p:txBody>
      </p:sp>
      <p:graphicFrame>
        <p:nvGraphicFramePr>
          <p:cNvPr id="4" name="Content Placeholder 3">
            <a:extLst>
              <a:ext uri="{FF2B5EF4-FFF2-40B4-BE49-F238E27FC236}">
                <a16:creationId xmlns:a16="http://schemas.microsoft.com/office/drawing/2014/main" id="{0436FFF5-5D20-C838-D32F-37238C7E985F}"/>
              </a:ext>
            </a:extLst>
          </p:cNvPr>
          <p:cNvGraphicFramePr>
            <a:graphicFrameLocks noGrp="1"/>
          </p:cNvGraphicFramePr>
          <p:nvPr>
            <p:ph idx="1"/>
            <p:extLst>
              <p:ext uri="{D42A27DB-BD31-4B8C-83A1-F6EECF244321}">
                <p14:modId xmlns:p14="http://schemas.microsoft.com/office/powerpoint/2010/main" val="1792163368"/>
              </p:ext>
            </p:extLst>
          </p:nvPr>
        </p:nvGraphicFramePr>
        <p:xfrm>
          <a:off x="838200" y="1146412"/>
          <a:ext cx="10515600" cy="503055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5503125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691358-95CD-4F6E-EABE-DAF5B03EA401}"/>
              </a:ext>
            </a:extLst>
          </p:cNvPr>
          <p:cNvSpPr>
            <a:spLocks noGrp="1"/>
          </p:cNvSpPr>
          <p:nvPr>
            <p:ph type="title"/>
          </p:nvPr>
        </p:nvSpPr>
        <p:spPr>
          <a:xfrm>
            <a:off x="838200" y="365125"/>
            <a:ext cx="10515600" cy="876821"/>
          </a:xfrm>
        </p:spPr>
        <p:txBody>
          <a:bodyPr>
            <a:normAutofit/>
          </a:bodyPr>
          <a:lstStyle/>
          <a:p>
            <a:r>
              <a:rPr lang="en-US" dirty="0"/>
              <a:t>How did you learn about Khasakh SACCO?</a:t>
            </a:r>
            <a:endParaRPr lang="en-UG" dirty="0"/>
          </a:p>
        </p:txBody>
      </p:sp>
      <p:graphicFrame>
        <p:nvGraphicFramePr>
          <p:cNvPr id="4" name="Content Placeholder 3">
            <a:extLst>
              <a:ext uri="{FF2B5EF4-FFF2-40B4-BE49-F238E27FC236}">
                <a16:creationId xmlns:a16="http://schemas.microsoft.com/office/drawing/2014/main" id="{178FBC8F-CAE8-70B2-2874-7EEBEAEF88D6}"/>
              </a:ext>
            </a:extLst>
          </p:cNvPr>
          <p:cNvGraphicFramePr>
            <a:graphicFrameLocks noGrp="1"/>
          </p:cNvGraphicFramePr>
          <p:nvPr>
            <p:ph idx="1"/>
          </p:nvPr>
        </p:nvGraphicFramePr>
        <p:xfrm>
          <a:off x="838200" y="1392072"/>
          <a:ext cx="10407555" cy="478489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9792031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77964A-CB29-8DD9-CD44-4B18391FD099}"/>
              </a:ext>
            </a:extLst>
          </p:cNvPr>
          <p:cNvSpPr>
            <a:spLocks noGrp="1"/>
          </p:cNvSpPr>
          <p:nvPr>
            <p:ph type="title"/>
          </p:nvPr>
        </p:nvSpPr>
        <p:spPr/>
        <p:txBody>
          <a:bodyPr/>
          <a:lstStyle/>
          <a:p>
            <a:r>
              <a:rPr lang="en-US" dirty="0"/>
              <a:t>Member Loyalty and Satisfaction</a:t>
            </a:r>
            <a:endParaRPr lang="en-UG" dirty="0"/>
          </a:p>
        </p:txBody>
      </p:sp>
      <p:sp>
        <p:nvSpPr>
          <p:cNvPr id="3" name="Text Placeholder 2">
            <a:extLst>
              <a:ext uri="{FF2B5EF4-FFF2-40B4-BE49-F238E27FC236}">
                <a16:creationId xmlns:a16="http://schemas.microsoft.com/office/drawing/2014/main" id="{F0A476EF-DC8E-EBDA-105C-021BFC1F2A95}"/>
              </a:ext>
            </a:extLst>
          </p:cNvPr>
          <p:cNvSpPr>
            <a:spLocks noGrp="1"/>
          </p:cNvSpPr>
          <p:nvPr>
            <p:ph type="body" idx="1"/>
          </p:nvPr>
        </p:nvSpPr>
        <p:spPr>
          <a:xfrm>
            <a:off x="839788" y="1681163"/>
            <a:ext cx="5157787" cy="423862"/>
          </a:xfrm>
        </p:spPr>
        <p:txBody>
          <a:bodyPr>
            <a:normAutofit/>
          </a:bodyPr>
          <a:lstStyle/>
          <a:p>
            <a:r>
              <a:rPr lang="en-US" sz="2000" dirty="0"/>
              <a:t>How did you learn about Khasakh SACCO?</a:t>
            </a:r>
            <a:endParaRPr lang="en-UG" sz="2000" dirty="0"/>
          </a:p>
        </p:txBody>
      </p:sp>
      <p:sp>
        <p:nvSpPr>
          <p:cNvPr id="5" name="Text Placeholder 4">
            <a:extLst>
              <a:ext uri="{FF2B5EF4-FFF2-40B4-BE49-F238E27FC236}">
                <a16:creationId xmlns:a16="http://schemas.microsoft.com/office/drawing/2014/main" id="{37008178-9F44-7789-DAE0-AA53FE52D457}"/>
              </a:ext>
            </a:extLst>
          </p:cNvPr>
          <p:cNvSpPr>
            <a:spLocks noGrp="1"/>
          </p:cNvSpPr>
          <p:nvPr>
            <p:ph type="body" sz="quarter" idx="3"/>
          </p:nvPr>
        </p:nvSpPr>
        <p:spPr>
          <a:xfrm>
            <a:off x="6172200" y="1681163"/>
            <a:ext cx="5183188" cy="423862"/>
          </a:xfrm>
        </p:spPr>
        <p:txBody>
          <a:bodyPr/>
          <a:lstStyle/>
          <a:p>
            <a:r>
              <a:rPr lang="en-US" dirty="0"/>
              <a:t>Quality of service delivery</a:t>
            </a:r>
            <a:endParaRPr lang="en-UG" dirty="0"/>
          </a:p>
        </p:txBody>
      </p:sp>
      <p:graphicFrame>
        <p:nvGraphicFramePr>
          <p:cNvPr id="8" name="Content Placeholder 7">
            <a:extLst>
              <a:ext uri="{FF2B5EF4-FFF2-40B4-BE49-F238E27FC236}">
                <a16:creationId xmlns:a16="http://schemas.microsoft.com/office/drawing/2014/main" id="{17B2D841-38D5-911E-480B-328866223918}"/>
              </a:ext>
            </a:extLst>
          </p:cNvPr>
          <p:cNvGraphicFramePr>
            <a:graphicFrameLocks noGrp="1"/>
          </p:cNvGraphicFramePr>
          <p:nvPr>
            <p:ph sz="half" idx="2"/>
          </p:nvPr>
        </p:nvGraphicFramePr>
        <p:xfrm>
          <a:off x="839788" y="2505075"/>
          <a:ext cx="5157787" cy="3684588"/>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9" name="Content Placeholder 8">
            <a:extLst>
              <a:ext uri="{FF2B5EF4-FFF2-40B4-BE49-F238E27FC236}">
                <a16:creationId xmlns:a16="http://schemas.microsoft.com/office/drawing/2014/main" id="{840616E6-B952-B866-EDB2-748EFD9C229D}"/>
              </a:ext>
            </a:extLst>
          </p:cNvPr>
          <p:cNvGraphicFramePr>
            <a:graphicFrameLocks noGrp="1"/>
          </p:cNvGraphicFramePr>
          <p:nvPr>
            <p:ph sz="quarter" idx="4"/>
            <p:extLst>
              <p:ext uri="{D42A27DB-BD31-4B8C-83A1-F6EECF244321}">
                <p14:modId xmlns:p14="http://schemas.microsoft.com/office/powerpoint/2010/main" val="1903584026"/>
              </p:ext>
            </p:extLst>
          </p:nvPr>
        </p:nvGraphicFramePr>
        <p:xfrm>
          <a:off x="6172200" y="2505075"/>
          <a:ext cx="5183188" cy="3684588"/>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0419863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FDA6DC-559A-D988-AC3F-03B8D9C7BD75}"/>
              </a:ext>
            </a:extLst>
          </p:cNvPr>
          <p:cNvSpPr>
            <a:spLocks noGrp="1"/>
          </p:cNvSpPr>
          <p:nvPr>
            <p:ph type="title"/>
          </p:nvPr>
        </p:nvSpPr>
        <p:spPr/>
        <p:txBody>
          <a:bodyPr>
            <a:normAutofit/>
          </a:bodyPr>
          <a:lstStyle/>
          <a:p>
            <a:r>
              <a:rPr lang="en-US" sz="3600" dirty="0">
                <a:solidFill>
                  <a:srgbClr val="0070C0"/>
                </a:solidFill>
                <a:latin typeface="Open Sans" panose="020B0606030504020204" pitchFamily="34" charset="0"/>
                <a:ea typeface="Open Sans" panose="020B0606030504020204" pitchFamily="34" charset="0"/>
                <a:cs typeface="Open Sans" panose="020B0606030504020204" pitchFamily="34" charset="0"/>
              </a:rPr>
              <a:t>Member Engagement and Communication</a:t>
            </a:r>
            <a:endParaRPr lang="en-UG" sz="3600" dirty="0"/>
          </a:p>
        </p:txBody>
      </p:sp>
      <p:sp>
        <p:nvSpPr>
          <p:cNvPr id="3" name="Text Placeholder 2">
            <a:extLst>
              <a:ext uri="{FF2B5EF4-FFF2-40B4-BE49-F238E27FC236}">
                <a16:creationId xmlns:a16="http://schemas.microsoft.com/office/drawing/2014/main" id="{F6A60BE0-BCA8-627D-AA4A-7DA0DCBC71B7}"/>
              </a:ext>
            </a:extLst>
          </p:cNvPr>
          <p:cNvSpPr>
            <a:spLocks noGrp="1"/>
          </p:cNvSpPr>
          <p:nvPr>
            <p:ph type="body" idx="1"/>
          </p:nvPr>
        </p:nvSpPr>
        <p:spPr>
          <a:xfrm>
            <a:off x="839788" y="1681163"/>
            <a:ext cx="5157787" cy="448426"/>
          </a:xfrm>
        </p:spPr>
        <p:txBody>
          <a:bodyPr/>
          <a:lstStyle/>
          <a:p>
            <a:r>
              <a:rPr lang="en-US" dirty="0"/>
              <a:t>SACCO Events attended</a:t>
            </a:r>
            <a:endParaRPr lang="en-UG" dirty="0"/>
          </a:p>
        </p:txBody>
      </p:sp>
      <p:sp>
        <p:nvSpPr>
          <p:cNvPr id="5" name="Text Placeholder 4">
            <a:extLst>
              <a:ext uri="{FF2B5EF4-FFF2-40B4-BE49-F238E27FC236}">
                <a16:creationId xmlns:a16="http://schemas.microsoft.com/office/drawing/2014/main" id="{8ED4E53D-5973-8903-E9BD-0732CB3EBF03}"/>
              </a:ext>
            </a:extLst>
          </p:cNvPr>
          <p:cNvSpPr>
            <a:spLocks noGrp="1"/>
          </p:cNvSpPr>
          <p:nvPr>
            <p:ph type="body" sz="quarter" idx="3"/>
          </p:nvPr>
        </p:nvSpPr>
        <p:spPr>
          <a:xfrm>
            <a:off x="6172200" y="1681163"/>
            <a:ext cx="5183188" cy="448426"/>
          </a:xfrm>
        </p:spPr>
        <p:txBody>
          <a:bodyPr/>
          <a:lstStyle/>
          <a:p>
            <a:r>
              <a:rPr lang="en-US" dirty="0"/>
              <a:t>Overall Communication and relevancy</a:t>
            </a:r>
            <a:endParaRPr lang="en-UG" dirty="0"/>
          </a:p>
        </p:txBody>
      </p:sp>
      <p:graphicFrame>
        <p:nvGraphicFramePr>
          <p:cNvPr id="7" name="Content Placeholder 6">
            <a:extLst>
              <a:ext uri="{FF2B5EF4-FFF2-40B4-BE49-F238E27FC236}">
                <a16:creationId xmlns:a16="http://schemas.microsoft.com/office/drawing/2014/main" id="{1FF27019-F487-18AD-AF6F-B4FF0FF5D78B}"/>
              </a:ext>
            </a:extLst>
          </p:cNvPr>
          <p:cNvGraphicFramePr>
            <a:graphicFrameLocks noGrp="1"/>
          </p:cNvGraphicFramePr>
          <p:nvPr>
            <p:ph sz="half" idx="2"/>
            <p:extLst>
              <p:ext uri="{D42A27DB-BD31-4B8C-83A1-F6EECF244321}">
                <p14:modId xmlns:p14="http://schemas.microsoft.com/office/powerpoint/2010/main" val="615045283"/>
              </p:ext>
            </p:extLst>
          </p:nvPr>
        </p:nvGraphicFramePr>
        <p:xfrm>
          <a:off x="839788" y="2505075"/>
          <a:ext cx="5157787" cy="3684588"/>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8" name="Content Placeholder 7">
            <a:extLst>
              <a:ext uri="{FF2B5EF4-FFF2-40B4-BE49-F238E27FC236}">
                <a16:creationId xmlns:a16="http://schemas.microsoft.com/office/drawing/2014/main" id="{770F9F86-94F3-A150-361E-728D2216266D}"/>
              </a:ext>
            </a:extLst>
          </p:cNvPr>
          <p:cNvGraphicFramePr>
            <a:graphicFrameLocks noGrp="1"/>
          </p:cNvGraphicFramePr>
          <p:nvPr>
            <p:ph sz="quarter" idx="4"/>
            <p:extLst>
              <p:ext uri="{D42A27DB-BD31-4B8C-83A1-F6EECF244321}">
                <p14:modId xmlns:p14="http://schemas.microsoft.com/office/powerpoint/2010/main" val="2265902947"/>
              </p:ext>
            </p:extLst>
          </p:nvPr>
        </p:nvGraphicFramePr>
        <p:xfrm>
          <a:off x="6172200" y="2505075"/>
          <a:ext cx="5183188" cy="3684588"/>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2402393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496C67-C41C-701C-74BC-97ECC61D5806}"/>
              </a:ext>
            </a:extLst>
          </p:cNvPr>
          <p:cNvSpPr>
            <a:spLocks noGrp="1"/>
          </p:cNvSpPr>
          <p:nvPr>
            <p:ph type="title"/>
          </p:nvPr>
        </p:nvSpPr>
        <p:spPr>
          <a:xfrm>
            <a:off x="838200" y="365125"/>
            <a:ext cx="10515600" cy="838033"/>
          </a:xfrm>
        </p:spPr>
        <p:txBody>
          <a:bodyPr>
            <a:normAutofit fontScale="90000"/>
          </a:bodyPr>
          <a:lstStyle/>
          <a:p>
            <a:r>
              <a:rPr lang="en-US" sz="2800" b="1" dirty="0"/>
              <a:t>Q8. What Products or services did you access, utilize or invest in, in the last one year?</a:t>
            </a:r>
            <a:endParaRPr lang="en-UG" sz="2800" b="1" dirty="0"/>
          </a:p>
        </p:txBody>
      </p:sp>
      <p:graphicFrame>
        <p:nvGraphicFramePr>
          <p:cNvPr id="4" name="Content Placeholder 3">
            <a:extLst>
              <a:ext uri="{FF2B5EF4-FFF2-40B4-BE49-F238E27FC236}">
                <a16:creationId xmlns:a16="http://schemas.microsoft.com/office/drawing/2014/main" id="{6027929E-6100-1100-E91E-F6B0F6224AD4}"/>
              </a:ext>
            </a:extLst>
          </p:cNvPr>
          <p:cNvGraphicFramePr>
            <a:graphicFrameLocks noGrp="1"/>
          </p:cNvGraphicFramePr>
          <p:nvPr>
            <p:ph idx="1"/>
          </p:nvPr>
        </p:nvGraphicFramePr>
        <p:xfrm>
          <a:off x="838200" y="1358900"/>
          <a:ext cx="10515600" cy="481806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1500227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A8EA83-9D82-8A38-6F64-43972CBCAF98}"/>
              </a:ext>
            </a:extLst>
          </p:cNvPr>
          <p:cNvSpPr>
            <a:spLocks noGrp="1"/>
          </p:cNvSpPr>
          <p:nvPr>
            <p:ph type="title"/>
          </p:nvPr>
        </p:nvSpPr>
        <p:spPr/>
        <p:txBody>
          <a:bodyPr/>
          <a:lstStyle/>
          <a:p>
            <a:r>
              <a:rPr lang="en-US" sz="4400" dirty="0"/>
              <a:t>Satisfaction with Interest Rates Charged/Earned</a:t>
            </a:r>
            <a:endParaRPr lang="en-UG" dirty="0"/>
          </a:p>
        </p:txBody>
      </p:sp>
      <p:graphicFrame>
        <p:nvGraphicFramePr>
          <p:cNvPr id="4" name="Content Placeholder 3">
            <a:extLst>
              <a:ext uri="{FF2B5EF4-FFF2-40B4-BE49-F238E27FC236}">
                <a16:creationId xmlns:a16="http://schemas.microsoft.com/office/drawing/2014/main" id="{D13AEA87-B17A-CDCC-ACDF-F86BEAB187FD}"/>
              </a:ext>
            </a:extLst>
          </p:cNvPr>
          <p:cNvGraphicFramePr>
            <a:graphicFrameLocks noGrp="1"/>
          </p:cNvGraphicFramePr>
          <p:nvPr>
            <p:ph idx="1"/>
            <p:extLst>
              <p:ext uri="{D42A27DB-BD31-4B8C-83A1-F6EECF244321}">
                <p14:modId xmlns:p14="http://schemas.microsoft.com/office/powerpoint/2010/main" val="2844928819"/>
              </p:ext>
            </p:extLst>
          </p:nvPr>
        </p:nvGraphicFramePr>
        <p:xfrm>
          <a:off x="838200" y="1825625"/>
          <a:ext cx="10515600" cy="435133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5100555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7EF9DB-2F17-126F-6213-8B2EC60F3D30}"/>
              </a:ext>
            </a:extLst>
          </p:cNvPr>
          <p:cNvSpPr>
            <a:spLocks noGrp="1"/>
          </p:cNvSpPr>
          <p:nvPr>
            <p:ph type="title"/>
          </p:nvPr>
        </p:nvSpPr>
        <p:spPr>
          <a:xfrm>
            <a:off x="838200" y="365126"/>
            <a:ext cx="10515600" cy="934286"/>
          </a:xfrm>
        </p:spPr>
        <p:txBody>
          <a:bodyPr/>
          <a:lstStyle/>
          <a:p>
            <a:r>
              <a:rPr lang="en-US" dirty="0"/>
              <a:t>Accuracy of member statements</a:t>
            </a:r>
            <a:endParaRPr lang="en-UG" dirty="0"/>
          </a:p>
        </p:txBody>
      </p:sp>
      <p:graphicFrame>
        <p:nvGraphicFramePr>
          <p:cNvPr id="4" name="Content Placeholder 3">
            <a:extLst>
              <a:ext uri="{FF2B5EF4-FFF2-40B4-BE49-F238E27FC236}">
                <a16:creationId xmlns:a16="http://schemas.microsoft.com/office/drawing/2014/main" id="{94B50E36-ACE7-9A07-C2F9-0684DABEC067}"/>
              </a:ext>
            </a:extLst>
          </p:cNvPr>
          <p:cNvGraphicFramePr>
            <a:graphicFrameLocks noGrp="1"/>
          </p:cNvGraphicFramePr>
          <p:nvPr>
            <p:ph idx="1"/>
            <p:extLst>
              <p:ext uri="{D42A27DB-BD31-4B8C-83A1-F6EECF244321}">
                <p14:modId xmlns:p14="http://schemas.microsoft.com/office/powerpoint/2010/main" val="3436592253"/>
              </p:ext>
            </p:extLst>
          </p:nvPr>
        </p:nvGraphicFramePr>
        <p:xfrm>
          <a:off x="838200" y="1816768"/>
          <a:ext cx="10515600" cy="458403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5144957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8944D5-929B-53E8-C7F0-AE0F180E1270}"/>
              </a:ext>
            </a:extLst>
          </p:cNvPr>
          <p:cNvSpPr>
            <a:spLocks noGrp="1"/>
          </p:cNvSpPr>
          <p:nvPr>
            <p:ph type="title"/>
          </p:nvPr>
        </p:nvSpPr>
        <p:spPr/>
        <p:txBody>
          <a:bodyPr>
            <a:normAutofit/>
          </a:bodyPr>
          <a:lstStyle/>
          <a:p>
            <a:r>
              <a:rPr lang="en-US" sz="3600" b="1" dirty="0"/>
              <a:t>Management and Executive Committee Performance</a:t>
            </a:r>
            <a:endParaRPr lang="en-UG" sz="3600" b="1" dirty="0"/>
          </a:p>
        </p:txBody>
      </p:sp>
      <p:sp>
        <p:nvSpPr>
          <p:cNvPr id="3" name="Text Placeholder 2">
            <a:extLst>
              <a:ext uri="{FF2B5EF4-FFF2-40B4-BE49-F238E27FC236}">
                <a16:creationId xmlns:a16="http://schemas.microsoft.com/office/drawing/2014/main" id="{11318D88-387F-90A6-DF7B-AF9655C1EC8F}"/>
              </a:ext>
            </a:extLst>
          </p:cNvPr>
          <p:cNvSpPr>
            <a:spLocks noGrp="1"/>
          </p:cNvSpPr>
          <p:nvPr>
            <p:ph type="body" idx="1"/>
          </p:nvPr>
        </p:nvSpPr>
        <p:spPr>
          <a:xfrm>
            <a:off x="839788" y="1681163"/>
            <a:ext cx="5157787" cy="392186"/>
          </a:xfrm>
        </p:spPr>
        <p:txBody>
          <a:bodyPr>
            <a:normAutofit lnSpcReduction="10000"/>
          </a:bodyPr>
          <a:lstStyle/>
          <a:p>
            <a:r>
              <a:rPr lang="en-US" dirty="0"/>
              <a:t>Management Team	</a:t>
            </a:r>
            <a:endParaRPr lang="en-UG" dirty="0"/>
          </a:p>
        </p:txBody>
      </p:sp>
      <p:sp>
        <p:nvSpPr>
          <p:cNvPr id="5" name="Text Placeholder 4">
            <a:extLst>
              <a:ext uri="{FF2B5EF4-FFF2-40B4-BE49-F238E27FC236}">
                <a16:creationId xmlns:a16="http://schemas.microsoft.com/office/drawing/2014/main" id="{2F52B3D0-F9E7-0FF3-07F2-23EB78711AA9}"/>
              </a:ext>
            </a:extLst>
          </p:cNvPr>
          <p:cNvSpPr>
            <a:spLocks noGrp="1"/>
          </p:cNvSpPr>
          <p:nvPr>
            <p:ph type="body" sz="quarter" idx="3"/>
          </p:nvPr>
        </p:nvSpPr>
        <p:spPr>
          <a:xfrm>
            <a:off x="6172200" y="1681163"/>
            <a:ext cx="5183188" cy="392186"/>
          </a:xfrm>
        </p:spPr>
        <p:txBody>
          <a:bodyPr>
            <a:normAutofit lnSpcReduction="10000"/>
          </a:bodyPr>
          <a:lstStyle/>
          <a:p>
            <a:r>
              <a:rPr lang="en-US" dirty="0"/>
              <a:t>Executive Committee</a:t>
            </a:r>
            <a:endParaRPr lang="en-UG" dirty="0"/>
          </a:p>
        </p:txBody>
      </p:sp>
      <p:graphicFrame>
        <p:nvGraphicFramePr>
          <p:cNvPr id="10" name="Content Placeholder 9">
            <a:extLst>
              <a:ext uri="{FF2B5EF4-FFF2-40B4-BE49-F238E27FC236}">
                <a16:creationId xmlns:a16="http://schemas.microsoft.com/office/drawing/2014/main" id="{AB2F20BF-2FA9-3CE1-691E-D29603270D92}"/>
              </a:ext>
            </a:extLst>
          </p:cNvPr>
          <p:cNvGraphicFramePr>
            <a:graphicFrameLocks noGrp="1"/>
          </p:cNvGraphicFramePr>
          <p:nvPr>
            <p:ph sz="half" idx="2"/>
            <p:extLst>
              <p:ext uri="{D42A27DB-BD31-4B8C-83A1-F6EECF244321}">
                <p14:modId xmlns:p14="http://schemas.microsoft.com/office/powerpoint/2010/main" val="2562107002"/>
              </p:ext>
            </p:extLst>
          </p:nvPr>
        </p:nvGraphicFramePr>
        <p:xfrm>
          <a:off x="839788" y="2505075"/>
          <a:ext cx="5157787" cy="3684588"/>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1" name="Content Placeholder 10">
            <a:extLst>
              <a:ext uri="{FF2B5EF4-FFF2-40B4-BE49-F238E27FC236}">
                <a16:creationId xmlns:a16="http://schemas.microsoft.com/office/drawing/2014/main" id="{CC06BAD2-CD28-8152-7769-21EE96601B24}"/>
              </a:ext>
            </a:extLst>
          </p:cNvPr>
          <p:cNvGraphicFramePr>
            <a:graphicFrameLocks noGrp="1"/>
          </p:cNvGraphicFramePr>
          <p:nvPr>
            <p:ph sz="quarter" idx="4"/>
            <p:extLst>
              <p:ext uri="{D42A27DB-BD31-4B8C-83A1-F6EECF244321}">
                <p14:modId xmlns:p14="http://schemas.microsoft.com/office/powerpoint/2010/main" val="3733668413"/>
              </p:ext>
            </p:extLst>
          </p:nvPr>
        </p:nvGraphicFramePr>
        <p:xfrm>
          <a:off x="6172200" y="2297113"/>
          <a:ext cx="5183188" cy="389255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66075405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375</TotalTime>
  <Words>657</Words>
  <Application>Microsoft Office PowerPoint</Application>
  <PresentationFormat>Widescreen</PresentationFormat>
  <Paragraphs>59</Paragraphs>
  <Slides>11</Slides>
  <Notes>9</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11</vt:i4>
      </vt:variant>
    </vt:vector>
  </HeadingPairs>
  <TitlesOfParts>
    <vt:vector size="19" baseType="lpstr">
      <vt:lpstr>Arial</vt:lpstr>
      <vt:lpstr>Calibri</vt:lpstr>
      <vt:lpstr>Calibri Light</vt:lpstr>
      <vt:lpstr>Gill Sans MT</vt:lpstr>
      <vt:lpstr>Open Sans</vt:lpstr>
      <vt:lpstr>Times New Roman</vt:lpstr>
      <vt:lpstr>Wingdings</vt:lpstr>
      <vt:lpstr>Office Theme</vt:lpstr>
      <vt:lpstr>Khasakh Cooperative Society </vt:lpstr>
      <vt:lpstr>Please let us know your gender </vt:lpstr>
      <vt:lpstr>How did you learn about Khasakh SACCO?</vt:lpstr>
      <vt:lpstr>Member Loyalty and Satisfaction</vt:lpstr>
      <vt:lpstr>Member Engagement and Communication</vt:lpstr>
      <vt:lpstr>Q8. What Products or services did you access, utilize or invest in, in the last one year?</vt:lpstr>
      <vt:lpstr>Satisfaction with Interest Rates Charged/Earned</vt:lpstr>
      <vt:lpstr>Accuracy of member statements</vt:lpstr>
      <vt:lpstr>Management and Executive Committee Performance</vt:lpstr>
      <vt:lpstr>Training Needs Assessment</vt:lpstr>
      <vt:lpstr>Further Member Observations and Recommendations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Khasakh Cooperative Society</dc:title>
  <dc:creator>JORDAN KO</dc:creator>
  <cp:lastModifiedBy>Rebecca Baluka</cp:lastModifiedBy>
  <cp:revision>16</cp:revision>
  <dcterms:created xsi:type="dcterms:W3CDTF">2024-03-19T09:45:50Z</dcterms:created>
  <dcterms:modified xsi:type="dcterms:W3CDTF">2024-03-19T16:53:32Z</dcterms:modified>
</cp:coreProperties>
</file>