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60" r:id="rId5"/>
    <p:sldId id="259" r:id="rId6"/>
    <p:sldId id="261" r:id="rId7"/>
    <p:sldId id="276" r:id="rId8"/>
    <p:sldId id="262" r:id="rId9"/>
    <p:sldId id="263" r:id="rId10"/>
    <p:sldId id="265" r:id="rId11"/>
    <p:sldId id="278" r:id="rId12"/>
    <p:sldId id="266" r:id="rId13"/>
    <p:sldId id="268" r:id="rId14"/>
    <p:sldId id="272" r:id="rId15"/>
    <p:sldId id="274" r:id="rId16"/>
    <p:sldId id="275" r:id="rId17"/>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014"/>
    <a:srgbClr val="000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8"/>
    <p:restoredTop sz="96396"/>
  </p:normalViewPr>
  <p:slideViewPr>
    <p:cSldViewPr snapToGrid="0" snapToObjects="1">
      <p:cViewPr varScale="1">
        <p:scale>
          <a:sx n="75" d="100"/>
          <a:sy n="75" d="100"/>
        </p:scale>
        <p:origin x="564"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E40CB-B804-3043-9D82-A1D376C26332}" type="datetimeFigureOut">
              <a:rPr lang="en-UG" smtClean="0"/>
              <a:t>20/01/2023</a:t>
            </a:fld>
            <a:endParaRPr lang="en-U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24FC7-A19A-2D48-9443-98D9A445EE19}" type="slidenum">
              <a:rPr lang="en-UG" smtClean="0"/>
              <a:t>‹#›</a:t>
            </a:fld>
            <a:endParaRPr lang="en-UG"/>
          </a:p>
        </p:txBody>
      </p:sp>
    </p:spTree>
    <p:extLst>
      <p:ext uri="{BB962C8B-B14F-4D97-AF65-F5344CB8AC3E}">
        <p14:creationId xmlns:p14="http://schemas.microsoft.com/office/powerpoint/2010/main" val="184261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a:t>
            </a:fld>
            <a:endParaRPr lang="en-UG"/>
          </a:p>
        </p:txBody>
      </p:sp>
    </p:spTree>
    <p:extLst>
      <p:ext uri="{BB962C8B-B14F-4D97-AF65-F5344CB8AC3E}">
        <p14:creationId xmlns:p14="http://schemas.microsoft.com/office/powerpoint/2010/main" val="380552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10</a:t>
            </a:fld>
            <a:endParaRPr lang="en-UG"/>
          </a:p>
        </p:txBody>
      </p:sp>
    </p:spTree>
    <p:extLst>
      <p:ext uri="{BB962C8B-B14F-4D97-AF65-F5344CB8AC3E}">
        <p14:creationId xmlns:p14="http://schemas.microsoft.com/office/powerpoint/2010/main" val="1251587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11</a:t>
            </a:fld>
            <a:endParaRPr lang="en-UG"/>
          </a:p>
        </p:txBody>
      </p:sp>
    </p:spTree>
    <p:extLst>
      <p:ext uri="{BB962C8B-B14F-4D97-AF65-F5344CB8AC3E}">
        <p14:creationId xmlns:p14="http://schemas.microsoft.com/office/powerpoint/2010/main" val="35161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12</a:t>
            </a:fld>
            <a:endParaRPr lang="en-UG"/>
          </a:p>
        </p:txBody>
      </p:sp>
    </p:spTree>
    <p:extLst>
      <p:ext uri="{BB962C8B-B14F-4D97-AF65-F5344CB8AC3E}">
        <p14:creationId xmlns:p14="http://schemas.microsoft.com/office/powerpoint/2010/main" val="145904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13</a:t>
            </a:fld>
            <a:endParaRPr lang="en-UG"/>
          </a:p>
        </p:txBody>
      </p:sp>
    </p:spTree>
    <p:extLst>
      <p:ext uri="{BB962C8B-B14F-4D97-AF65-F5344CB8AC3E}">
        <p14:creationId xmlns:p14="http://schemas.microsoft.com/office/powerpoint/2010/main" val="88021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14</a:t>
            </a:fld>
            <a:endParaRPr lang="en-UG"/>
          </a:p>
        </p:txBody>
      </p:sp>
    </p:spTree>
    <p:extLst>
      <p:ext uri="{BB962C8B-B14F-4D97-AF65-F5344CB8AC3E}">
        <p14:creationId xmlns:p14="http://schemas.microsoft.com/office/powerpoint/2010/main" val="298560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15</a:t>
            </a:fld>
            <a:endParaRPr lang="en-UG"/>
          </a:p>
        </p:txBody>
      </p:sp>
    </p:spTree>
    <p:extLst>
      <p:ext uri="{BB962C8B-B14F-4D97-AF65-F5344CB8AC3E}">
        <p14:creationId xmlns:p14="http://schemas.microsoft.com/office/powerpoint/2010/main" val="1992844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16</a:t>
            </a:fld>
            <a:endParaRPr lang="en-UG"/>
          </a:p>
        </p:txBody>
      </p:sp>
    </p:spTree>
    <p:extLst>
      <p:ext uri="{BB962C8B-B14F-4D97-AF65-F5344CB8AC3E}">
        <p14:creationId xmlns:p14="http://schemas.microsoft.com/office/powerpoint/2010/main" val="301862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2</a:t>
            </a:fld>
            <a:endParaRPr lang="en-UG"/>
          </a:p>
        </p:txBody>
      </p:sp>
    </p:spTree>
    <p:extLst>
      <p:ext uri="{BB962C8B-B14F-4D97-AF65-F5344CB8AC3E}">
        <p14:creationId xmlns:p14="http://schemas.microsoft.com/office/powerpoint/2010/main" val="9440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3</a:t>
            </a:fld>
            <a:endParaRPr lang="en-UG"/>
          </a:p>
        </p:txBody>
      </p:sp>
    </p:spTree>
    <p:extLst>
      <p:ext uri="{BB962C8B-B14F-4D97-AF65-F5344CB8AC3E}">
        <p14:creationId xmlns:p14="http://schemas.microsoft.com/office/powerpoint/2010/main" val="217551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4</a:t>
            </a:fld>
            <a:endParaRPr lang="en-UG"/>
          </a:p>
        </p:txBody>
      </p:sp>
    </p:spTree>
    <p:extLst>
      <p:ext uri="{BB962C8B-B14F-4D97-AF65-F5344CB8AC3E}">
        <p14:creationId xmlns:p14="http://schemas.microsoft.com/office/powerpoint/2010/main" val="379572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5</a:t>
            </a:fld>
            <a:endParaRPr lang="en-UG"/>
          </a:p>
        </p:txBody>
      </p:sp>
    </p:spTree>
    <p:extLst>
      <p:ext uri="{BB962C8B-B14F-4D97-AF65-F5344CB8AC3E}">
        <p14:creationId xmlns:p14="http://schemas.microsoft.com/office/powerpoint/2010/main" val="176935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6</a:t>
            </a:fld>
            <a:endParaRPr lang="en-UG"/>
          </a:p>
        </p:txBody>
      </p:sp>
    </p:spTree>
    <p:extLst>
      <p:ext uri="{BB962C8B-B14F-4D97-AF65-F5344CB8AC3E}">
        <p14:creationId xmlns:p14="http://schemas.microsoft.com/office/powerpoint/2010/main" val="313206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7</a:t>
            </a:fld>
            <a:endParaRPr lang="en-UG"/>
          </a:p>
        </p:txBody>
      </p:sp>
    </p:spTree>
    <p:extLst>
      <p:ext uri="{BB962C8B-B14F-4D97-AF65-F5344CB8AC3E}">
        <p14:creationId xmlns:p14="http://schemas.microsoft.com/office/powerpoint/2010/main" val="299735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8</a:t>
            </a:fld>
            <a:endParaRPr lang="en-UG"/>
          </a:p>
        </p:txBody>
      </p:sp>
    </p:spTree>
    <p:extLst>
      <p:ext uri="{BB962C8B-B14F-4D97-AF65-F5344CB8AC3E}">
        <p14:creationId xmlns:p14="http://schemas.microsoft.com/office/powerpoint/2010/main" val="3613973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9</a:t>
            </a:fld>
            <a:endParaRPr lang="en-UG"/>
          </a:p>
        </p:txBody>
      </p:sp>
    </p:spTree>
    <p:extLst>
      <p:ext uri="{BB962C8B-B14F-4D97-AF65-F5344CB8AC3E}">
        <p14:creationId xmlns:p14="http://schemas.microsoft.com/office/powerpoint/2010/main" val="349547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86AF-396D-424D-82B8-69AD1534256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G"/>
          </a:p>
        </p:txBody>
      </p:sp>
      <p:sp>
        <p:nvSpPr>
          <p:cNvPr id="3" name="Subtitle 2">
            <a:extLst>
              <a:ext uri="{FF2B5EF4-FFF2-40B4-BE49-F238E27FC236}">
                <a16:creationId xmlns:a16="http://schemas.microsoft.com/office/drawing/2014/main" id="{C9F9EE9D-F42D-DB47-BDD6-B52513576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G"/>
          </a:p>
        </p:txBody>
      </p:sp>
      <p:sp>
        <p:nvSpPr>
          <p:cNvPr id="4" name="Date Placeholder 3">
            <a:extLst>
              <a:ext uri="{FF2B5EF4-FFF2-40B4-BE49-F238E27FC236}">
                <a16:creationId xmlns:a16="http://schemas.microsoft.com/office/drawing/2014/main" id="{57445607-0FE6-184D-A23D-8465DF743BA7}"/>
              </a:ext>
            </a:extLst>
          </p:cNvPr>
          <p:cNvSpPr>
            <a:spLocks noGrp="1"/>
          </p:cNvSpPr>
          <p:nvPr>
            <p:ph type="dt" sz="half" idx="10"/>
          </p:nvPr>
        </p:nvSpPr>
        <p:spPr/>
        <p:txBody>
          <a:bodyPr/>
          <a:lstStyle/>
          <a:p>
            <a:fld id="{E3848061-1780-B544-9D23-8695D255DC66}" type="datetimeFigureOut">
              <a:rPr lang="en-UG" smtClean="0"/>
              <a:t>20/01/2023</a:t>
            </a:fld>
            <a:endParaRPr lang="en-UG"/>
          </a:p>
        </p:txBody>
      </p:sp>
      <p:sp>
        <p:nvSpPr>
          <p:cNvPr id="5" name="Footer Placeholder 4">
            <a:extLst>
              <a:ext uri="{FF2B5EF4-FFF2-40B4-BE49-F238E27FC236}">
                <a16:creationId xmlns:a16="http://schemas.microsoft.com/office/drawing/2014/main" id="{D8E8B41D-2C6F-7048-B6BB-497E46B116AC}"/>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59ACE1AE-BEE6-6D4C-8571-31A0B724C3DE}"/>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98161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2D04-49DF-E74E-9442-95022556CC62}"/>
              </a:ext>
            </a:extLst>
          </p:cNvPr>
          <p:cNvSpPr>
            <a:spLocks noGrp="1"/>
          </p:cNvSpPr>
          <p:nvPr>
            <p:ph type="title"/>
          </p:nvPr>
        </p:nvSpPr>
        <p:spPr/>
        <p:txBody>
          <a:bodyPr/>
          <a:lstStyle/>
          <a:p>
            <a:r>
              <a:rPr lang="en-GB"/>
              <a:t>Click to edit Master title style</a:t>
            </a:r>
            <a:endParaRPr lang="en-UG"/>
          </a:p>
        </p:txBody>
      </p:sp>
      <p:sp>
        <p:nvSpPr>
          <p:cNvPr id="3" name="Vertical Text Placeholder 2">
            <a:extLst>
              <a:ext uri="{FF2B5EF4-FFF2-40B4-BE49-F238E27FC236}">
                <a16:creationId xmlns:a16="http://schemas.microsoft.com/office/drawing/2014/main" id="{84C6E9BE-D95D-E047-89ED-CC30A29F82D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Date Placeholder 3">
            <a:extLst>
              <a:ext uri="{FF2B5EF4-FFF2-40B4-BE49-F238E27FC236}">
                <a16:creationId xmlns:a16="http://schemas.microsoft.com/office/drawing/2014/main" id="{83601C3E-582C-E647-B3E3-05395D00F9E2}"/>
              </a:ext>
            </a:extLst>
          </p:cNvPr>
          <p:cNvSpPr>
            <a:spLocks noGrp="1"/>
          </p:cNvSpPr>
          <p:nvPr>
            <p:ph type="dt" sz="half" idx="10"/>
          </p:nvPr>
        </p:nvSpPr>
        <p:spPr/>
        <p:txBody>
          <a:bodyPr/>
          <a:lstStyle/>
          <a:p>
            <a:fld id="{E3848061-1780-B544-9D23-8695D255DC66}" type="datetimeFigureOut">
              <a:rPr lang="en-UG" smtClean="0"/>
              <a:t>20/01/2023</a:t>
            </a:fld>
            <a:endParaRPr lang="en-UG"/>
          </a:p>
        </p:txBody>
      </p:sp>
      <p:sp>
        <p:nvSpPr>
          <p:cNvPr id="5" name="Footer Placeholder 4">
            <a:extLst>
              <a:ext uri="{FF2B5EF4-FFF2-40B4-BE49-F238E27FC236}">
                <a16:creationId xmlns:a16="http://schemas.microsoft.com/office/drawing/2014/main" id="{400C0077-7AFA-1A47-887E-6B68A94C54DF}"/>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CD912BF5-32CF-BB44-B15D-5ADB335E7507}"/>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364562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DB9CE-8D22-2544-AA98-FDC0B22BE1F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G"/>
          </a:p>
        </p:txBody>
      </p:sp>
      <p:sp>
        <p:nvSpPr>
          <p:cNvPr id="3" name="Vertical Text Placeholder 2">
            <a:extLst>
              <a:ext uri="{FF2B5EF4-FFF2-40B4-BE49-F238E27FC236}">
                <a16:creationId xmlns:a16="http://schemas.microsoft.com/office/drawing/2014/main" id="{D3D18447-0283-2D45-8633-E8BB4C5383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Date Placeholder 3">
            <a:extLst>
              <a:ext uri="{FF2B5EF4-FFF2-40B4-BE49-F238E27FC236}">
                <a16:creationId xmlns:a16="http://schemas.microsoft.com/office/drawing/2014/main" id="{337CEBDD-0E6A-664D-BADB-D5C70E52FB0D}"/>
              </a:ext>
            </a:extLst>
          </p:cNvPr>
          <p:cNvSpPr>
            <a:spLocks noGrp="1"/>
          </p:cNvSpPr>
          <p:nvPr>
            <p:ph type="dt" sz="half" idx="10"/>
          </p:nvPr>
        </p:nvSpPr>
        <p:spPr/>
        <p:txBody>
          <a:bodyPr/>
          <a:lstStyle/>
          <a:p>
            <a:fld id="{E3848061-1780-B544-9D23-8695D255DC66}" type="datetimeFigureOut">
              <a:rPr lang="en-UG" smtClean="0"/>
              <a:t>20/01/2023</a:t>
            </a:fld>
            <a:endParaRPr lang="en-UG"/>
          </a:p>
        </p:txBody>
      </p:sp>
      <p:sp>
        <p:nvSpPr>
          <p:cNvPr id="5" name="Footer Placeholder 4">
            <a:extLst>
              <a:ext uri="{FF2B5EF4-FFF2-40B4-BE49-F238E27FC236}">
                <a16:creationId xmlns:a16="http://schemas.microsoft.com/office/drawing/2014/main" id="{ED58333F-9635-E44F-9D5C-7D6687492973}"/>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AE8B5B4F-9489-5D4D-BB02-3F8E9D966C59}"/>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380560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BC0B-7C21-8841-A1B7-38EE25DE1C49}"/>
              </a:ext>
            </a:extLst>
          </p:cNvPr>
          <p:cNvSpPr>
            <a:spLocks noGrp="1"/>
          </p:cNvSpPr>
          <p:nvPr>
            <p:ph type="title"/>
          </p:nvPr>
        </p:nvSpPr>
        <p:spPr/>
        <p:txBody>
          <a:bodyPr/>
          <a:lstStyle/>
          <a:p>
            <a:r>
              <a:rPr lang="en-GB"/>
              <a:t>Click to edit Master title style</a:t>
            </a:r>
            <a:endParaRPr lang="en-UG"/>
          </a:p>
        </p:txBody>
      </p:sp>
      <p:sp>
        <p:nvSpPr>
          <p:cNvPr id="3" name="Content Placeholder 2">
            <a:extLst>
              <a:ext uri="{FF2B5EF4-FFF2-40B4-BE49-F238E27FC236}">
                <a16:creationId xmlns:a16="http://schemas.microsoft.com/office/drawing/2014/main" id="{ABCE10E1-635B-9446-9844-FCE5D19E6E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Date Placeholder 3">
            <a:extLst>
              <a:ext uri="{FF2B5EF4-FFF2-40B4-BE49-F238E27FC236}">
                <a16:creationId xmlns:a16="http://schemas.microsoft.com/office/drawing/2014/main" id="{A0230404-A70E-734F-9907-6CFE87BFD877}"/>
              </a:ext>
            </a:extLst>
          </p:cNvPr>
          <p:cNvSpPr>
            <a:spLocks noGrp="1"/>
          </p:cNvSpPr>
          <p:nvPr>
            <p:ph type="dt" sz="half" idx="10"/>
          </p:nvPr>
        </p:nvSpPr>
        <p:spPr/>
        <p:txBody>
          <a:bodyPr/>
          <a:lstStyle/>
          <a:p>
            <a:fld id="{E3848061-1780-B544-9D23-8695D255DC66}" type="datetimeFigureOut">
              <a:rPr lang="en-UG" smtClean="0"/>
              <a:t>20/01/2023</a:t>
            </a:fld>
            <a:endParaRPr lang="en-UG"/>
          </a:p>
        </p:txBody>
      </p:sp>
      <p:sp>
        <p:nvSpPr>
          <p:cNvPr id="5" name="Footer Placeholder 4">
            <a:extLst>
              <a:ext uri="{FF2B5EF4-FFF2-40B4-BE49-F238E27FC236}">
                <a16:creationId xmlns:a16="http://schemas.microsoft.com/office/drawing/2014/main" id="{C3AE43D8-1283-C94B-85C6-6242E17A0584}"/>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C07E4927-5874-3748-94CC-0A3F0B2A2A9F}"/>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2348731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3B3B-761B-8744-93EF-CAD643D75CF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G"/>
          </a:p>
        </p:txBody>
      </p:sp>
      <p:sp>
        <p:nvSpPr>
          <p:cNvPr id="3" name="Text Placeholder 2">
            <a:extLst>
              <a:ext uri="{FF2B5EF4-FFF2-40B4-BE49-F238E27FC236}">
                <a16:creationId xmlns:a16="http://schemas.microsoft.com/office/drawing/2014/main" id="{DEF75791-B9D7-6E49-92C7-8B4DBFC31E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5E03EF-1CBB-BF4F-A7B5-2A455912DE83}"/>
              </a:ext>
            </a:extLst>
          </p:cNvPr>
          <p:cNvSpPr>
            <a:spLocks noGrp="1"/>
          </p:cNvSpPr>
          <p:nvPr>
            <p:ph type="dt" sz="half" idx="10"/>
          </p:nvPr>
        </p:nvSpPr>
        <p:spPr/>
        <p:txBody>
          <a:bodyPr/>
          <a:lstStyle/>
          <a:p>
            <a:fld id="{E3848061-1780-B544-9D23-8695D255DC66}" type="datetimeFigureOut">
              <a:rPr lang="en-UG" smtClean="0"/>
              <a:t>20/01/2023</a:t>
            </a:fld>
            <a:endParaRPr lang="en-UG"/>
          </a:p>
        </p:txBody>
      </p:sp>
      <p:sp>
        <p:nvSpPr>
          <p:cNvPr id="5" name="Footer Placeholder 4">
            <a:extLst>
              <a:ext uri="{FF2B5EF4-FFF2-40B4-BE49-F238E27FC236}">
                <a16:creationId xmlns:a16="http://schemas.microsoft.com/office/drawing/2014/main" id="{1AF00EFE-046D-EC44-8FC1-3DEB45A09227}"/>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0B724FBC-314E-4E42-A1BC-825D7F567FA6}"/>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2932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B6626-2C49-C043-B405-B7F681114BFD}"/>
              </a:ext>
            </a:extLst>
          </p:cNvPr>
          <p:cNvSpPr>
            <a:spLocks noGrp="1"/>
          </p:cNvSpPr>
          <p:nvPr>
            <p:ph type="title"/>
          </p:nvPr>
        </p:nvSpPr>
        <p:spPr/>
        <p:txBody>
          <a:bodyPr/>
          <a:lstStyle/>
          <a:p>
            <a:r>
              <a:rPr lang="en-GB"/>
              <a:t>Click to edit Master title style</a:t>
            </a:r>
            <a:endParaRPr lang="en-UG"/>
          </a:p>
        </p:txBody>
      </p:sp>
      <p:sp>
        <p:nvSpPr>
          <p:cNvPr id="3" name="Content Placeholder 2">
            <a:extLst>
              <a:ext uri="{FF2B5EF4-FFF2-40B4-BE49-F238E27FC236}">
                <a16:creationId xmlns:a16="http://schemas.microsoft.com/office/drawing/2014/main" id="{B782D715-635C-3141-B495-B5D93714F51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Content Placeholder 3">
            <a:extLst>
              <a:ext uri="{FF2B5EF4-FFF2-40B4-BE49-F238E27FC236}">
                <a16:creationId xmlns:a16="http://schemas.microsoft.com/office/drawing/2014/main" id="{CFBD0191-2322-704D-92CD-BB92D0C79D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5" name="Date Placeholder 4">
            <a:extLst>
              <a:ext uri="{FF2B5EF4-FFF2-40B4-BE49-F238E27FC236}">
                <a16:creationId xmlns:a16="http://schemas.microsoft.com/office/drawing/2014/main" id="{5C64EF5A-8DF8-E64B-8455-E19E8A5E1910}"/>
              </a:ext>
            </a:extLst>
          </p:cNvPr>
          <p:cNvSpPr>
            <a:spLocks noGrp="1"/>
          </p:cNvSpPr>
          <p:nvPr>
            <p:ph type="dt" sz="half" idx="10"/>
          </p:nvPr>
        </p:nvSpPr>
        <p:spPr/>
        <p:txBody>
          <a:bodyPr/>
          <a:lstStyle/>
          <a:p>
            <a:fld id="{E3848061-1780-B544-9D23-8695D255DC66}" type="datetimeFigureOut">
              <a:rPr lang="en-UG" smtClean="0"/>
              <a:t>20/01/2023</a:t>
            </a:fld>
            <a:endParaRPr lang="en-UG"/>
          </a:p>
        </p:txBody>
      </p:sp>
      <p:sp>
        <p:nvSpPr>
          <p:cNvPr id="6" name="Footer Placeholder 5">
            <a:extLst>
              <a:ext uri="{FF2B5EF4-FFF2-40B4-BE49-F238E27FC236}">
                <a16:creationId xmlns:a16="http://schemas.microsoft.com/office/drawing/2014/main" id="{F3D139EC-84C2-4841-B2E8-F897B016CD69}"/>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5A4398BC-1FD6-CE4D-9DB7-1E4F88D24CB7}"/>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383424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160F-5902-9D46-B30E-5E2AF4196BE2}"/>
              </a:ext>
            </a:extLst>
          </p:cNvPr>
          <p:cNvSpPr>
            <a:spLocks noGrp="1"/>
          </p:cNvSpPr>
          <p:nvPr>
            <p:ph type="title"/>
          </p:nvPr>
        </p:nvSpPr>
        <p:spPr>
          <a:xfrm>
            <a:off x="839788" y="365125"/>
            <a:ext cx="10515600" cy="1325563"/>
          </a:xfrm>
        </p:spPr>
        <p:txBody>
          <a:bodyPr/>
          <a:lstStyle/>
          <a:p>
            <a:r>
              <a:rPr lang="en-GB"/>
              <a:t>Click to edit Master title style</a:t>
            </a:r>
            <a:endParaRPr lang="en-UG"/>
          </a:p>
        </p:txBody>
      </p:sp>
      <p:sp>
        <p:nvSpPr>
          <p:cNvPr id="3" name="Text Placeholder 2">
            <a:extLst>
              <a:ext uri="{FF2B5EF4-FFF2-40B4-BE49-F238E27FC236}">
                <a16:creationId xmlns:a16="http://schemas.microsoft.com/office/drawing/2014/main" id="{1738A5E8-CB9B-6C49-88AD-423D94F9C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C5246E-D211-D14F-8163-1CC75DC2C1F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5" name="Text Placeholder 4">
            <a:extLst>
              <a:ext uri="{FF2B5EF4-FFF2-40B4-BE49-F238E27FC236}">
                <a16:creationId xmlns:a16="http://schemas.microsoft.com/office/drawing/2014/main" id="{550763EA-5C35-1F4A-BA0B-E560CA5A2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23E51B8-04A6-6241-8F77-F20AE30988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7" name="Date Placeholder 6">
            <a:extLst>
              <a:ext uri="{FF2B5EF4-FFF2-40B4-BE49-F238E27FC236}">
                <a16:creationId xmlns:a16="http://schemas.microsoft.com/office/drawing/2014/main" id="{DC437971-0DFD-314C-B872-8007782E3C29}"/>
              </a:ext>
            </a:extLst>
          </p:cNvPr>
          <p:cNvSpPr>
            <a:spLocks noGrp="1"/>
          </p:cNvSpPr>
          <p:nvPr>
            <p:ph type="dt" sz="half" idx="10"/>
          </p:nvPr>
        </p:nvSpPr>
        <p:spPr/>
        <p:txBody>
          <a:bodyPr/>
          <a:lstStyle/>
          <a:p>
            <a:fld id="{E3848061-1780-B544-9D23-8695D255DC66}" type="datetimeFigureOut">
              <a:rPr lang="en-UG" smtClean="0"/>
              <a:t>20/01/2023</a:t>
            </a:fld>
            <a:endParaRPr lang="en-UG"/>
          </a:p>
        </p:txBody>
      </p:sp>
      <p:sp>
        <p:nvSpPr>
          <p:cNvPr id="8" name="Footer Placeholder 7">
            <a:extLst>
              <a:ext uri="{FF2B5EF4-FFF2-40B4-BE49-F238E27FC236}">
                <a16:creationId xmlns:a16="http://schemas.microsoft.com/office/drawing/2014/main" id="{63779D4D-F6AB-CE40-8E6F-46CC77B3B4F1}"/>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1F1B69AE-BB53-3848-A38B-35B6B1F96B42}"/>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157949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BD9F-805E-E748-B845-E9A615EBD075}"/>
              </a:ext>
            </a:extLst>
          </p:cNvPr>
          <p:cNvSpPr>
            <a:spLocks noGrp="1"/>
          </p:cNvSpPr>
          <p:nvPr>
            <p:ph type="title"/>
          </p:nvPr>
        </p:nvSpPr>
        <p:spPr/>
        <p:txBody>
          <a:bodyPr/>
          <a:lstStyle/>
          <a:p>
            <a:r>
              <a:rPr lang="en-GB"/>
              <a:t>Click to edit Master title style</a:t>
            </a:r>
            <a:endParaRPr lang="en-UG"/>
          </a:p>
        </p:txBody>
      </p:sp>
      <p:sp>
        <p:nvSpPr>
          <p:cNvPr id="3" name="Date Placeholder 2">
            <a:extLst>
              <a:ext uri="{FF2B5EF4-FFF2-40B4-BE49-F238E27FC236}">
                <a16:creationId xmlns:a16="http://schemas.microsoft.com/office/drawing/2014/main" id="{98AD37EB-5716-B447-966F-B0F27DC57FEC}"/>
              </a:ext>
            </a:extLst>
          </p:cNvPr>
          <p:cNvSpPr>
            <a:spLocks noGrp="1"/>
          </p:cNvSpPr>
          <p:nvPr>
            <p:ph type="dt" sz="half" idx="10"/>
          </p:nvPr>
        </p:nvSpPr>
        <p:spPr/>
        <p:txBody>
          <a:bodyPr/>
          <a:lstStyle/>
          <a:p>
            <a:fld id="{E3848061-1780-B544-9D23-8695D255DC66}" type="datetimeFigureOut">
              <a:rPr lang="en-UG" smtClean="0"/>
              <a:t>20/01/2023</a:t>
            </a:fld>
            <a:endParaRPr lang="en-UG"/>
          </a:p>
        </p:txBody>
      </p:sp>
      <p:sp>
        <p:nvSpPr>
          <p:cNvPr id="4" name="Footer Placeholder 3">
            <a:extLst>
              <a:ext uri="{FF2B5EF4-FFF2-40B4-BE49-F238E27FC236}">
                <a16:creationId xmlns:a16="http://schemas.microsoft.com/office/drawing/2014/main" id="{61B6DE6A-28D9-EC44-9738-F40A0D553653}"/>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D5537C1B-4388-194E-9E18-800227A8EFDC}"/>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368654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278C7-63D5-574A-8576-1E947549FB5E}"/>
              </a:ext>
            </a:extLst>
          </p:cNvPr>
          <p:cNvSpPr>
            <a:spLocks noGrp="1"/>
          </p:cNvSpPr>
          <p:nvPr>
            <p:ph type="dt" sz="half" idx="10"/>
          </p:nvPr>
        </p:nvSpPr>
        <p:spPr/>
        <p:txBody>
          <a:bodyPr/>
          <a:lstStyle/>
          <a:p>
            <a:fld id="{E3848061-1780-B544-9D23-8695D255DC66}" type="datetimeFigureOut">
              <a:rPr lang="en-UG" smtClean="0"/>
              <a:t>20/01/2023</a:t>
            </a:fld>
            <a:endParaRPr lang="en-UG"/>
          </a:p>
        </p:txBody>
      </p:sp>
      <p:sp>
        <p:nvSpPr>
          <p:cNvPr id="3" name="Footer Placeholder 2">
            <a:extLst>
              <a:ext uri="{FF2B5EF4-FFF2-40B4-BE49-F238E27FC236}">
                <a16:creationId xmlns:a16="http://schemas.microsoft.com/office/drawing/2014/main" id="{52F59914-17ED-264E-980C-73C86910E204}"/>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AE2C4B9B-0989-3643-8D33-ED13CD2A6201}"/>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149262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9CA8-9E82-2640-95C2-5D54738C44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G"/>
          </a:p>
        </p:txBody>
      </p:sp>
      <p:sp>
        <p:nvSpPr>
          <p:cNvPr id="3" name="Content Placeholder 2">
            <a:extLst>
              <a:ext uri="{FF2B5EF4-FFF2-40B4-BE49-F238E27FC236}">
                <a16:creationId xmlns:a16="http://schemas.microsoft.com/office/drawing/2014/main" id="{D60017CD-4B7F-744D-B584-5C577B916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Text Placeholder 3">
            <a:extLst>
              <a:ext uri="{FF2B5EF4-FFF2-40B4-BE49-F238E27FC236}">
                <a16:creationId xmlns:a16="http://schemas.microsoft.com/office/drawing/2014/main" id="{8C693392-13FC-B642-ACE4-B6929675F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99FFC2-EAE7-EF4A-8B3E-5C2E0D14B10D}"/>
              </a:ext>
            </a:extLst>
          </p:cNvPr>
          <p:cNvSpPr>
            <a:spLocks noGrp="1"/>
          </p:cNvSpPr>
          <p:nvPr>
            <p:ph type="dt" sz="half" idx="10"/>
          </p:nvPr>
        </p:nvSpPr>
        <p:spPr/>
        <p:txBody>
          <a:bodyPr/>
          <a:lstStyle/>
          <a:p>
            <a:fld id="{E3848061-1780-B544-9D23-8695D255DC66}" type="datetimeFigureOut">
              <a:rPr lang="en-UG" smtClean="0"/>
              <a:t>20/01/2023</a:t>
            </a:fld>
            <a:endParaRPr lang="en-UG"/>
          </a:p>
        </p:txBody>
      </p:sp>
      <p:sp>
        <p:nvSpPr>
          <p:cNvPr id="6" name="Footer Placeholder 5">
            <a:extLst>
              <a:ext uri="{FF2B5EF4-FFF2-40B4-BE49-F238E27FC236}">
                <a16:creationId xmlns:a16="http://schemas.microsoft.com/office/drawing/2014/main" id="{17EF2664-ABD1-C744-A5A7-CD3F0C8B69DC}"/>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20240E66-ABBD-4B47-870F-36E2F0AC54C5}"/>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358266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7E71-D455-754A-AB9D-9663EEF548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G"/>
          </a:p>
        </p:txBody>
      </p:sp>
      <p:sp>
        <p:nvSpPr>
          <p:cNvPr id="3" name="Picture Placeholder 2">
            <a:extLst>
              <a:ext uri="{FF2B5EF4-FFF2-40B4-BE49-F238E27FC236}">
                <a16:creationId xmlns:a16="http://schemas.microsoft.com/office/drawing/2014/main" id="{E51FEE7D-9A65-1B44-9201-E5089C6DF9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81323459-711D-4249-9ABB-B3ED9488A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F7A158-770F-6F4E-AAF1-39D0CF5362BB}"/>
              </a:ext>
            </a:extLst>
          </p:cNvPr>
          <p:cNvSpPr>
            <a:spLocks noGrp="1"/>
          </p:cNvSpPr>
          <p:nvPr>
            <p:ph type="dt" sz="half" idx="10"/>
          </p:nvPr>
        </p:nvSpPr>
        <p:spPr/>
        <p:txBody>
          <a:bodyPr/>
          <a:lstStyle/>
          <a:p>
            <a:fld id="{E3848061-1780-B544-9D23-8695D255DC66}" type="datetimeFigureOut">
              <a:rPr lang="en-UG" smtClean="0"/>
              <a:t>20/01/2023</a:t>
            </a:fld>
            <a:endParaRPr lang="en-UG"/>
          </a:p>
        </p:txBody>
      </p:sp>
      <p:sp>
        <p:nvSpPr>
          <p:cNvPr id="6" name="Footer Placeholder 5">
            <a:extLst>
              <a:ext uri="{FF2B5EF4-FFF2-40B4-BE49-F238E27FC236}">
                <a16:creationId xmlns:a16="http://schemas.microsoft.com/office/drawing/2014/main" id="{EDF1E9A0-806C-EC49-9372-08263120B268}"/>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0DFC17AD-CDF8-6A48-9298-C99DBC94DF82}"/>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76355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50D974-B029-E74F-869D-85D2D6DC1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G"/>
          </a:p>
        </p:txBody>
      </p:sp>
      <p:sp>
        <p:nvSpPr>
          <p:cNvPr id="3" name="Text Placeholder 2">
            <a:extLst>
              <a:ext uri="{FF2B5EF4-FFF2-40B4-BE49-F238E27FC236}">
                <a16:creationId xmlns:a16="http://schemas.microsoft.com/office/drawing/2014/main" id="{677F7CEC-82FB-834A-B9FC-B39D5B6FD3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Date Placeholder 3">
            <a:extLst>
              <a:ext uri="{FF2B5EF4-FFF2-40B4-BE49-F238E27FC236}">
                <a16:creationId xmlns:a16="http://schemas.microsoft.com/office/drawing/2014/main" id="{047C6CBA-C8FB-2540-A110-9455B6B86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48061-1780-B544-9D23-8695D255DC66}" type="datetimeFigureOut">
              <a:rPr lang="en-UG" smtClean="0"/>
              <a:t>20/01/2023</a:t>
            </a:fld>
            <a:endParaRPr lang="en-UG"/>
          </a:p>
        </p:txBody>
      </p:sp>
      <p:sp>
        <p:nvSpPr>
          <p:cNvPr id="5" name="Footer Placeholder 4">
            <a:extLst>
              <a:ext uri="{FF2B5EF4-FFF2-40B4-BE49-F238E27FC236}">
                <a16:creationId xmlns:a16="http://schemas.microsoft.com/office/drawing/2014/main" id="{E591621C-F1D6-C344-8B8E-C172100EC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5B919C4B-5E03-5E41-96CF-370323E2DB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5EC30-34D3-E546-9280-2B86F5CC0FD7}" type="slidenum">
              <a:rPr lang="en-UG" smtClean="0"/>
              <a:t>‹#›</a:t>
            </a:fld>
            <a:endParaRPr lang="en-UG"/>
          </a:p>
        </p:txBody>
      </p:sp>
    </p:spTree>
    <p:extLst>
      <p:ext uri="{BB962C8B-B14F-4D97-AF65-F5344CB8AC3E}">
        <p14:creationId xmlns:p14="http://schemas.microsoft.com/office/powerpoint/2010/main" val="2125967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Rk3ABPSE64g" TargetMode="External"/><Relationship Id="rId5" Type="http://schemas.openxmlformats.org/officeDocument/2006/relationships/image" Target="../media/image2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06D9967-A8FA-6447-B1BC-F5A927825264}"/>
              </a:ext>
            </a:extLst>
          </p:cNvPr>
          <p:cNvGrpSpPr/>
          <p:nvPr/>
        </p:nvGrpSpPr>
        <p:grpSpPr>
          <a:xfrm>
            <a:off x="0" y="0"/>
            <a:ext cx="12192000" cy="7508042"/>
            <a:chOff x="0" y="0"/>
            <a:chExt cx="12192000" cy="7508042"/>
          </a:xfrm>
        </p:grpSpPr>
        <p:pic>
          <p:nvPicPr>
            <p:cNvPr id="9" name="Picture 8">
              <a:extLst>
                <a:ext uri="{FF2B5EF4-FFF2-40B4-BE49-F238E27FC236}">
                  <a16:creationId xmlns:a16="http://schemas.microsoft.com/office/drawing/2014/main" id="{EBB9E061-6211-F843-A143-ED74A1B3D91A}"/>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9479"/>
            <a:stretch/>
          </p:blipFill>
          <p:spPr>
            <a:xfrm>
              <a:off x="0" y="0"/>
              <a:ext cx="12192000" cy="7508042"/>
            </a:xfrm>
            <a:prstGeom prst="rect">
              <a:avLst/>
            </a:prstGeom>
          </p:spPr>
        </p:pic>
        <p:pic>
          <p:nvPicPr>
            <p:cNvPr id="10" name="Picture 9">
              <a:extLst>
                <a:ext uri="{FF2B5EF4-FFF2-40B4-BE49-F238E27FC236}">
                  <a16:creationId xmlns:a16="http://schemas.microsoft.com/office/drawing/2014/main" id="{7B13B9CC-F3B1-9B41-9C1D-E04E9B679FDA}"/>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grpSp>
      <p:sp>
        <p:nvSpPr>
          <p:cNvPr id="4" name="Rectangle 3">
            <a:extLst>
              <a:ext uri="{FF2B5EF4-FFF2-40B4-BE49-F238E27FC236}">
                <a16:creationId xmlns:a16="http://schemas.microsoft.com/office/drawing/2014/main" id="{1A91F5F5-7433-9944-9C73-BD5A4E675E49}"/>
              </a:ext>
            </a:extLst>
          </p:cNvPr>
          <p:cNvSpPr/>
          <p:nvPr/>
        </p:nvSpPr>
        <p:spPr>
          <a:xfrm>
            <a:off x="0" y="2210540"/>
            <a:ext cx="12192000" cy="2618912"/>
          </a:xfrm>
          <a:prstGeom prst="rect">
            <a:avLst/>
          </a:prstGeom>
          <a:solidFill>
            <a:srgbClr val="000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highlight>
                <a:srgbClr val="FFFF00"/>
              </a:highlight>
            </a:endParaRPr>
          </a:p>
        </p:txBody>
      </p:sp>
      <p:sp>
        <p:nvSpPr>
          <p:cNvPr id="5" name="TextBox 4">
            <a:extLst>
              <a:ext uri="{FF2B5EF4-FFF2-40B4-BE49-F238E27FC236}">
                <a16:creationId xmlns:a16="http://schemas.microsoft.com/office/drawing/2014/main" id="{C8E6F14D-6998-E648-BC0D-4A1924EA0930}"/>
              </a:ext>
            </a:extLst>
          </p:cNvPr>
          <p:cNvSpPr txBox="1"/>
          <p:nvPr/>
        </p:nvSpPr>
        <p:spPr>
          <a:xfrm>
            <a:off x="939553" y="2459504"/>
            <a:ext cx="10312893" cy="1938992"/>
          </a:xfrm>
          <a:prstGeom prst="rect">
            <a:avLst/>
          </a:prstGeom>
          <a:noFill/>
        </p:spPr>
        <p:txBody>
          <a:bodyPr wrap="square" rtlCol="0">
            <a:spAutoFit/>
          </a:bodyPr>
          <a:lstStyle/>
          <a:p>
            <a:pPr algn="ctr"/>
            <a:r>
              <a:rPr lang="en-UG" sz="6000" b="1" dirty="0">
                <a:solidFill>
                  <a:schemeClr val="bg1"/>
                </a:solidFill>
                <a:latin typeface="Montserrat Black" pitchFamily="2" charset="77"/>
              </a:rPr>
              <a:t>KHASAKH </a:t>
            </a:r>
            <a:r>
              <a:rPr lang="en-UG" sz="6000" b="1" dirty="0" smtClean="0">
                <a:solidFill>
                  <a:schemeClr val="bg1"/>
                </a:solidFill>
                <a:latin typeface="Montserrat Black" pitchFamily="2" charset="77"/>
              </a:rPr>
              <a:t>CO-</a:t>
            </a:r>
            <a:r>
              <a:rPr lang="en-GB" sz="6000" b="1" dirty="0" smtClean="0">
                <a:solidFill>
                  <a:schemeClr val="bg1"/>
                </a:solidFill>
                <a:latin typeface="Montserrat Black" pitchFamily="2" charset="77"/>
              </a:rPr>
              <a:t>O</a:t>
            </a:r>
            <a:r>
              <a:rPr lang="en-UG" sz="6000" b="1" dirty="0" smtClean="0">
                <a:solidFill>
                  <a:schemeClr val="bg1"/>
                </a:solidFill>
                <a:latin typeface="Montserrat Black" pitchFamily="2" charset="77"/>
              </a:rPr>
              <a:t>PERATIVE </a:t>
            </a:r>
            <a:r>
              <a:rPr lang="en-UG" sz="6000" b="1" dirty="0">
                <a:solidFill>
                  <a:schemeClr val="bg1"/>
                </a:solidFill>
                <a:latin typeface="Montserrat Black" pitchFamily="2" charset="77"/>
              </a:rPr>
              <a:t>SOCIETY LIMITED</a:t>
            </a:r>
          </a:p>
        </p:txBody>
      </p:sp>
      <p:pic>
        <p:nvPicPr>
          <p:cNvPr id="7" name="Picture 6">
            <a:extLst>
              <a:ext uri="{FF2B5EF4-FFF2-40B4-BE49-F238E27FC236}">
                <a16:creationId xmlns:a16="http://schemas.microsoft.com/office/drawing/2014/main" id="{A2593092-5BFF-2948-BB6B-F19B22CF6A2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93576" y="43950"/>
            <a:ext cx="2239799" cy="2122640"/>
          </a:xfrm>
          <a:prstGeom prst="rect">
            <a:avLst/>
          </a:prstGeom>
        </p:spPr>
      </p:pic>
    </p:spTree>
    <p:extLst>
      <p:ext uri="{BB962C8B-B14F-4D97-AF65-F5344CB8AC3E}">
        <p14:creationId xmlns:p14="http://schemas.microsoft.com/office/powerpoint/2010/main" val="502770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0" y="0"/>
            <a:ext cx="12192000" cy="7508042"/>
          </a:xfrm>
          <a:prstGeom prst="rect">
            <a:avLst/>
          </a:prstGeom>
        </p:spPr>
      </p:pic>
      <p:pic>
        <p:nvPicPr>
          <p:cNvPr id="4" name="Picture 3">
            <a:extLst>
              <a:ext uri="{FF2B5EF4-FFF2-40B4-BE49-F238E27FC236}">
                <a16:creationId xmlns:a16="http://schemas.microsoft.com/office/drawing/2014/main" id="{70232A12-5F22-344B-979F-9891AC2748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sp>
        <p:nvSpPr>
          <p:cNvPr id="15" name="Rectangle 14">
            <a:extLst>
              <a:ext uri="{FF2B5EF4-FFF2-40B4-BE49-F238E27FC236}">
                <a16:creationId xmlns:a16="http://schemas.microsoft.com/office/drawing/2014/main" id="{0BBC2D4D-0775-694E-9724-A64F1B5C93E5}"/>
              </a:ext>
            </a:extLst>
          </p:cNvPr>
          <p:cNvSpPr/>
          <p:nvPr/>
        </p:nvSpPr>
        <p:spPr>
          <a:xfrm>
            <a:off x="182952" y="364472"/>
            <a:ext cx="3333131" cy="581851"/>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6" name="TextBox 15">
            <a:extLst>
              <a:ext uri="{FF2B5EF4-FFF2-40B4-BE49-F238E27FC236}">
                <a16:creationId xmlns:a16="http://schemas.microsoft.com/office/drawing/2014/main" id="{BC50BC52-A286-FC49-A390-C11C98BBB521}"/>
              </a:ext>
            </a:extLst>
          </p:cNvPr>
          <p:cNvSpPr txBox="1"/>
          <p:nvPr/>
        </p:nvSpPr>
        <p:spPr>
          <a:xfrm>
            <a:off x="272599" y="403778"/>
            <a:ext cx="3243487" cy="523220"/>
          </a:xfrm>
          <a:prstGeom prst="rect">
            <a:avLst/>
          </a:prstGeom>
          <a:noFill/>
        </p:spPr>
        <p:txBody>
          <a:bodyPr wrap="square" rtlCol="0">
            <a:spAutoFit/>
          </a:bodyPr>
          <a:lstStyle/>
          <a:p>
            <a:r>
              <a:rPr lang="en-GB" sz="2800" b="1" dirty="0">
                <a:solidFill>
                  <a:schemeClr val="bg1"/>
                </a:solidFill>
                <a:latin typeface="Montserrat" pitchFamily="2" charset="77"/>
              </a:rPr>
              <a:t>Access to funds</a:t>
            </a:r>
            <a:endParaRPr lang="en-UG" sz="2800" b="1" dirty="0">
              <a:solidFill>
                <a:schemeClr val="bg1"/>
              </a:solidFill>
              <a:latin typeface="Montserrat" pitchFamily="2" charset="77"/>
            </a:endParaRPr>
          </a:p>
        </p:txBody>
      </p:sp>
      <p:sp>
        <p:nvSpPr>
          <p:cNvPr id="2" name="Rectangle 1">
            <a:extLst>
              <a:ext uri="{FF2B5EF4-FFF2-40B4-BE49-F238E27FC236}">
                <a16:creationId xmlns:a16="http://schemas.microsoft.com/office/drawing/2014/main" id="{6672EEA5-4BB8-EC44-B749-471D09AEE170}"/>
              </a:ext>
            </a:extLst>
          </p:cNvPr>
          <p:cNvSpPr/>
          <p:nvPr/>
        </p:nvSpPr>
        <p:spPr>
          <a:xfrm>
            <a:off x="466164" y="1101789"/>
            <a:ext cx="11254363" cy="5632311"/>
          </a:xfrm>
          <a:prstGeom prst="rect">
            <a:avLst/>
          </a:prstGeom>
        </p:spPr>
        <p:txBody>
          <a:bodyPr wrap="square">
            <a:spAutoFit/>
          </a:bodyPr>
          <a:lstStyle/>
          <a:p>
            <a:r>
              <a:rPr lang="en-US" sz="2000" dirty="0">
                <a:latin typeface="Montserrat Medium" pitchFamily="2" charset="77"/>
              </a:rPr>
              <a:t>We have an Online system where one always keeps track of their money and all transactions made on the account.</a:t>
            </a:r>
          </a:p>
          <a:p>
            <a:endParaRPr lang="en-US" sz="2000" dirty="0">
              <a:latin typeface="Montserrat Medium" pitchFamily="2" charset="77"/>
            </a:endParaRPr>
          </a:p>
          <a:p>
            <a:r>
              <a:rPr lang="en-US" sz="2000" dirty="0">
                <a:latin typeface="Montserrat Medium" pitchFamily="2" charset="77"/>
              </a:rPr>
              <a:t>One can withdraw up to </a:t>
            </a:r>
            <a:r>
              <a:rPr lang="en-US" sz="2000" b="1" dirty="0">
                <a:latin typeface="Montserrat SemiBold" pitchFamily="2" charset="77"/>
              </a:rPr>
              <a:t>70%</a:t>
            </a:r>
            <a:r>
              <a:rPr lang="en-US" sz="2000" dirty="0">
                <a:latin typeface="Montserrat Medium" pitchFamily="2" charset="77"/>
              </a:rPr>
              <a:t> of their money if they don’t have a running loan. withdraws can be done only once in a quarter and withdraw charge of </a:t>
            </a:r>
            <a:r>
              <a:rPr lang="en-US" sz="2000" b="1" dirty="0">
                <a:latin typeface="Montserrat SemiBold" pitchFamily="2" charset="77"/>
              </a:rPr>
              <a:t>2,500Ugx</a:t>
            </a:r>
            <a:r>
              <a:rPr lang="en-US" sz="2000" dirty="0">
                <a:latin typeface="Montserrat Medium" pitchFamily="2" charset="77"/>
              </a:rPr>
              <a:t>.</a:t>
            </a:r>
          </a:p>
          <a:p>
            <a:endParaRPr lang="en-US" sz="2000" dirty="0">
              <a:latin typeface="Montserrat Medium" pitchFamily="2" charset="77"/>
            </a:endParaRPr>
          </a:p>
          <a:p>
            <a:r>
              <a:rPr lang="en-US" sz="2000" dirty="0">
                <a:latin typeface="Montserrat Medium" pitchFamily="2" charset="77"/>
              </a:rPr>
              <a:t>At closure of account one is given all their savings plus their  accumulated interests earned.</a:t>
            </a:r>
          </a:p>
          <a:p>
            <a:endParaRPr lang="en-US" sz="2000" dirty="0">
              <a:latin typeface="Montserrat Medium" pitchFamily="2" charset="77"/>
            </a:endParaRPr>
          </a:p>
          <a:p>
            <a:r>
              <a:rPr lang="en-US" sz="2000" dirty="0">
                <a:latin typeface="Montserrat Medium" pitchFamily="2" charset="77"/>
              </a:rPr>
              <a:t>Requests for funds can  be made online by filling the relevant forms and scanning them back for those that are in the field and then funds are wired to your salary/ preferred account within </a:t>
            </a:r>
            <a:r>
              <a:rPr lang="en-US" sz="2000" b="1" dirty="0">
                <a:latin typeface="Montserrat SemiBold" pitchFamily="2" charset="77"/>
              </a:rPr>
              <a:t>3 days</a:t>
            </a:r>
            <a:r>
              <a:rPr lang="en-US" sz="2000" dirty="0">
                <a:latin typeface="Montserrat Medium" pitchFamily="2" charset="77"/>
              </a:rPr>
              <a:t>.</a:t>
            </a:r>
          </a:p>
          <a:p>
            <a:endParaRPr lang="en-US" sz="2000" dirty="0">
              <a:latin typeface="Montserrat Medium" pitchFamily="2" charset="77"/>
            </a:endParaRPr>
          </a:p>
          <a:p>
            <a:r>
              <a:rPr lang="en-US" sz="2000" dirty="0">
                <a:latin typeface="Montserrat Medium" pitchFamily="2" charset="77"/>
              </a:rPr>
              <a:t>You can preferably use our bank accounts in the names of </a:t>
            </a:r>
            <a:r>
              <a:rPr lang="en-US" sz="2000" dirty="0" err="1">
                <a:latin typeface="Montserrat Medium" pitchFamily="2" charset="77"/>
              </a:rPr>
              <a:t>Khasakh</a:t>
            </a:r>
            <a:r>
              <a:rPr lang="en-US" sz="2000" dirty="0">
                <a:latin typeface="Montserrat Medium" pitchFamily="2" charset="77"/>
              </a:rPr>
              <a:t> cooperative savings and credit society limited;</a:t>
            </a:r>
          </a:p>
          <a:p>
            <a:r>
              <a:rPr lang="en-US" sz="2000" dirty="0">
                <a:latin typeface="Montserrat Medium" pitchFamily="2" charset="77"/>
              </a:rPr>
              <a:t>        </a:t>
            </a:r>
            <a:r>
              <a:rPr lang="en-US" sz="2000" b="1" dirty="0">
                <a:latin typeface="Montserrat" pitchFamily="2" charset="77"/>
              </a:rPr>
              <a:t>0102011573400</a:t>
            </a:r>
            <a:r>
              <a:rPr lang="en-US" sz="2000" dirty="0">
                <a:latin typeface="Montserrat Medium" pitchFamily="2" charset="77"/>
              </a:rPr>
              <a:t> -Standard Chartered bank</a:t>
            </a:r>
          </a:p>
          <a:p>
            <a:r>
              <a:rPr lang="en-US" sz="2000" dirty="0">
                <a:latin typeface="Montserrat Medium" pitchFamily="2" charset="77"/>
              </a:rPr>
              <a:t>        </a:t>
            </a:r>
            <a:r>
              <a:rPr lang="en-US" sz="2000" b="1" dirty="0">
                <a:latin typeface="Montserrat" pitchFamily="2" charset="77"/>
              </a:rPr>
              <a:t>3100059233</a:t>
            </a:r>
            <a:r>
              <a:rPr lang="en-US" sz="2000" dirty="0">
                <a:latin typeface="Montserrat Medium" pitchFamily="2" charset="77"/>
              </a:rPr>
              <a:t> - Centenary bank.</a:t>
            </a:r>
          </a:p>
          <a:p>
            <a:r>
              <a:rPr lang="en-US" sz="2000" dirty="0">
                <a:latin typeface="Montserrat Medium" pitchFamily="2" charset="77"/>
              </a:rPr>
              <a:t>        </a:t>
            </a:r>
            <a:r>
              <a:rPr lang="en-US" sz="2000" b="1" dirty="0">
                <a:latin typeface="Montserrat" pitchFamily="2" charset="77"/>
              </a:rPr>
              <a:t>Mobile money 0703 894 550</a:t>
            </a:r>
            <a:r>
              <a:rPr lang="en-US" sz="2000" b="1" dirty="0">
                <a:latin typeface="Montserrat Medium" pitchFamily="2" charset="77"/>
              </a:rPr>
              <a:t> </a:t>
            </a:r>
            <a:r>
              <a:rPr lang="en-US" sz="2000" dirty="0">
                <a:latin typeface="Montserrat Medium" pitchFamily="2" charset="77"/>
              </a:rPr>
              <a:t>-</a:t>
            </a:r>
            <a:r>
              <a:rPr lang="en-US" sz="2000" dirty="0" err="1">
                <a:latin typeface="Montserrat Medium" pitchFamily="2" charset="77"/>
              </a:rPr>
              <a:t>Baluka</a:t>
            </a:r>
            <a:r>
              <a:rPr lang="en-US" sz="2000" dirty="0">
                <a:latin typeface="Montserrat Medium" pitchFamily="2" charset="77"/>
              </a:rPr>
              <a:t> Rebecca</a:t>
            </a:r>
          </a:p>
        </p:txBody>
      </p:sp>
      <p:pic>
        <p:nvPicPr>
          <p:cNvPr id="19" name="Picture 18">
            <a:extLst>
              <a:ext uri="{FF2B5EF4-FFF2-40B4-BE49-F238E27FC236}">
                <a16:creationId xmlns:a16="http://schemas.microsoft.com/office/drawing/2014/main" id="{318ADAA5-C5F0-5D48-9151-4362377F0F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133" y="5760856"/>
            <a:ext cx="268803" cy="215042"/>
          </a:xfrm>
          <a:prstGeom prst="rect">
            <a:avLst/>
          </a:prstGeom>
        </p:spPr>
      </p:pic>
      <p:pic>
        <p:nvPicPr>
          <p:cNvPr id="24" name="Picture 23">
            <a:extLst>
              <a:ext uri="{FF2B5EF4-FFF2-40B4-BE49-F238E27FC236}">
                <a16:creationId xmlns:a16="http://schemas.microsoft.com/office/drawing/2014/main" id="{E7EFF0C1-98B6-3A41-B894-98158B52B1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133" y="6058791"/>
            <a:ext cx="268803" cy="215042"/>
          </a:xfrm>
          <a:prstGeom prst="rect">
            <a:avLst/>
          </a:prstGeom>
        </p:spPr>
      </p:pic>
      <p:pic>
        <p:nvPicPr>
          <p:cNvPr id="10" name="Picture 9">
            <a:extLst>
              <a:ext uri="{FF2B5EF4-FFF2-40B4-BE49-F238E27FC236}">
                <a16:creationId xmlns:a16="http://schemas.microsoft.com/office/drawing/2014/main" id="{586F783F-95DB-7349-8762-9C0E931784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133" y="6363592"/>
            <a:ext cx="268803" cy="215042"/>
          </a:xfrm>
          <a:prstGeom prst="rect">
            <a:avLst/>
          </a:prstGeom>
        </p:spPr>
      </p:pic>
      <p:cxnSp>
        <p:nvCxnSpPr>
          <p:cNvPr id="11" name="Straight Connector 10">
            <a:extLst>
              <a:ext uri="{FF2B5EF4-FFF2-40B4-BE49-F238E27FC236}">
                <a16:creationId xmlns:a16="http://schemas.microsoft.com/office/drawing/2014/main" id="{97D7103C-6BB7-8040-B1C2-AB073E97C689}"/>
              </a:ext>
            </a:extLst>
          </p:cNvPr>
          <p:cNvCxnSpPr>
            <a:cxnSpLocks/>
          </p:cNvCxnSpPr>
          <p:nvPr/>
        </p:nvCxnSpPr>
        <p:spPr>
          <a:xfrm>
            <a:off x="272599" y="1169741"/>
            <a:ext cx="0" cy="515624"/>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65734C-7570-144D-A2BC-1E0536E060CE}"/>
              </a:ext>
            </a:extLst>
          </p:cNvPr>
          <p:cNvCxnSpPr>
            <a:cxnSpLocks/>
          </p:cNvCxnSpPr>
          <p:nvPr/>
        </p:nvCxnSpPr>
        <p:spPr>
          <a:xfrm>
            <a:off x="272599" y="2102071"/>
            <a:ext cx="0" cy="515624"/>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494A25-8EDB-9F4B-8F87-CCD95558EE4F}"/>
              </a:ext>
            </a:extLst>
          </p:cNvPr>
          <p:cNvCxnSpPr>
            <a:cxnSpLocks/>
          </p:cNvCxnSpPr>
          <p:nvPr/>
        </p:nvCxnSpPr>
        <p:spPr>
          <a:xfrm>
            <a:off x="272599" y="3966729"/>
            <a:ext cx="0" cy="802495"/>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9E5F1F-6D55-1944-8E6E-3E7CBBCFC322}"/>
              </a:ext>
            </a:extLst>
          </p:cNvPr>
          <p:cNvCxnSpPr>
            <a:cxnSpLocks/>
          </p:cNvCxnSpPr>
          <p:nvPr/>
        </p:nvCxnSpPr>
        <p:spPr>
          <a:xfrm>
            <a:off x="272599" y="5136776"/>
            <a:ext cx="0" cy="546848"/>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042712C-B2BD-8D4A-B302-9EB453FF4ADF}"/>
              </a:ext>
            </a:extLst>
          </p:cNvPr>
          <p:cNvCxnSpPr>
            <a:cxnSpLocks/>
          </p:cNvCxnSpPr>
          <p:nvPr/>
        </p:nvCxnSpPr>
        <p:spPr>
          <a:xfrm>
            <a:off x="272599" y="3034400"/>
            <a:ext cx="0" cy="515624"/>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925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BC2D4D-0775-694E-9724-A64F1B5C93E5}"/>
              </a:ext>
            </a:extLst>
          </p:cNvPr>
          <p:cNvSpPr/>
          <p:nvPr/>
        </p:nvSpPr>
        <p:spPr>
          <a:xfrm>
            <a:off x="0" y="0"/>
            <a:ext cx="12192000" cy="6858000"/>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0"/>
            <a:extLst>
              <a:ext uri="{28A0092B-C50C-407E-A947-70E740481C1C}">
                <a14:useLocalDpi xmlns:a14="http://schemas.microsoft.com/office/drawing/2010/main"/>
              </a:ext>
            </a:extLst>
          </a:blip>
          <a:srcRect b="-9479"/>
          <a:stretch/>
        </p:blipFill>
        <p:spPr>
          <a:xfrm>
            <a:off x="0" y="0"/>
            <a:ext cx="12192000" cy="7508042"/>
          </a:xfrm>
          <a:prstGeom prst="rect">
            <a:avLst/>
          </a:prstGeom>
        </p:spPr>
      </p:pic>
      <p:sp>
        <p:nvSpPr>
          <p:cNvPr id="16" name="TextBox 15">
            <a:extLst>
              <a:ext uri="{FF2B5EF4-FFF2-40B4-BE49-F238E27FC236}">
                <a16:creationId xmlns:a16="http://schemas.microsoft.com/office/drawing/2014/main" id="{BC50BC52-A286-FC49-A390-C11C98BBB521}"/>
              </a:ext>
            </a:extLst>
          </p:cNvPr>
          <p:cNvSpPr txBox="1"/>
          <p:nvPr/>
        </p:nvSpPr>
        <p:spPr>
          <a:xfrm>
            <a:off x="3530693" y="2782669"/>
            <a:ext cx="4540701" cy="646331"/>
          </a:xfrm>
          <a:prstGeom prst="rect">
            <a:avLst/>
          </a:prstGeom>
          <a:noFill/>
        </p:spPr>
        <p:txBody>
          <a:bodyPr wrap="square" rtlCol="0">
            <a:spAutoFit/>
          </a:bodyPr>
          <a:lstStyle/>
          <a:p>
            <a:r>
              <a:rPr lang="en-GB" sz="3600" b="1" dirty="0">
                <a:solidFill>
                  <a:schemeClr val="bg1"/>
                </a:solidFill>
                <a:latin typeface="Montserrat Black" pitchFamily="2" charset="77"/>
              </a:rPr>
              <a:t>LOAN PRODUCTS</a:t>
            </a:r>
            <a:endParaRPr lang="en-UG" sz="3600" b="1" dirty="0">
              <a:solidFill>
                <a:schemeClr val="bg1"/>
              </a:solidFill>
              <a:latin typeface="Montserrat Black" pitchFamily="2" charset="77"/>
            </a:endParaRPr>
          </a:p>
        </p:txBody>
      </p:sp>
      <p:sp>
        <p:nvSpPr>
          <p:cNvPr id="2" name="Rectangle 1">
            <a:extLst>
              <a:ext uri="{FF2B5EF4-FFF2-40B4-BE49-F238E27FC236}">
                <a16:creationId xmlns:a16="http://schemas.microsoft.com/office/drawing/2014/main" id="{ECBDE4D9-4D1C-8945-B02A-5A31BA826132}"/>
              </a:ext>
            </a:extLst>
          </p:cNvPr>
          <p:cNvSpPr/>
          <p:nvPr/>
        </p:nvSpPr>
        <p:spPr>
          <a:xfrm>
            <a:off x="3530693" y="2782669"/>
            <a:ext cx="4439101" cy="6463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G" dirty="0"/>
              <a:t>z</a:t>
            </a:r>
          </a:p>
        </p:txBody>
      </p:sp>
    </p:spTree>
    <p:extLst>
      <p:ext uri="{BB962C8B-B14F-4D97-AF65-F5344CB8AC3E}">
        <p14:creationId xmlns:p14="http://schemas.microsoft.com/office/powerpoint/2010/main" val="2761314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45642CE0-DBD5-0546-A001-01D27086EA1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0" y="0"/>
            <a:ext cx="12192000" cy="7508042"/>
          </a:xfrm>
          <a:prstGeom prst="rect">
            <a:avLst/>
          </a:prstGeom>
        </p:spPr>
      </p:pic>
      <p:pic>
        <p:nvPicPr>
          <p:cNvPr id="8" name="Picture 7">
            <a:extLst>
              <a:ext uri="{FF2B5EF4-FFF2-40B4-BE49-F238E27FC236}">
                <a16:creationId xmlns:a16="http://schemas.microsoft.com/office/drawing/2014/main" id="{0C5949E3-4BFC-AE4C-9F51-F922FA41A0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130" y="163454"/>
            <a:ext cx="2068062" cy="2068062"/>
          </a:xfrm>
          <a:prstGeom prst="rect">
            <a:avLst/>
          </a:prstGeom>
        </p:spPr>
      </p:pic>
      <p:pic>
        <p:nvPicPr>
          <p:cNvPr id="11" name="Picture 10">
            <a:extLst>
              <a:ext uri="{FF2B5EF4-FFF2-40B4-BE49-F238E27FC236}">
                <a16:creationId xmlns:a16="http://schemas.microsoft.com/office/drawing/2014/main" id="{CF2378A8-00B6-E247-A270-A5CB39D306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130" y="4623693"/>
            <a:ext cx="2068062" cy="2068062"/>
          </a:xfrm>
          <a:prstGeom prst="rect">
            <a:avLst/>
          </a:prstGeom>
        </p:spPr>
      </p:pic>
      <p:pic>
        <p:nvPicPr>
          <p:cNvPr id="13" name="Picture 12">
            <a:extLst>
              <a:ext uri="{FF2B5EF4-FFF2-40B4-BE49-F238E27FC236}">
                <a16:creationId xmlns:a16="http://schemas.microsoft.com/office/drawing/2014/main" id="{34894A37-619F-A04B-AEB4-2475A8613C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9130" y="2394969"/>
            <a:ext cx="2068062" cy="2068062"/>
          </a:xfrm>
          <a:prstGeom prst="rect">
            <a:avLst/>
          </a:prstGeom>
        </p:spPr>
      </p:pic>
      <p:sp>
        <p:nvSpPr>
          <p:cNvPr id="17" name="Rectangle 16">
            <a:extLst>
              <a:ext uri="{FF2B5EF4-FFF2-40B4-BE49-F238E27FC236}">
                <a16:creationId xmlns:a16="http://schemas.microsoft.com/office/drawing/2014/main" id="{F8DCDA65-9B62-1545-BECD-F450E78606CB}"/>
              </a:ext>
            </a:extLst>
          </p:cNvPr>
          <p:cNvSpPr/>
          <p:nvPr/>
        </p:nvSpPr>
        <p:spPr>
          <a:xfrm>
            <a:off x="2511143" y="720942"/>
            <a:ext cx="2316660" cy="830997"/>
          </a:xfrm>
          <a:prstGeom prst="rect">
            <a:avLst/>
          </a:prstGeom>
        </p:spPr>
        <p:txBody>
          <a:bodyPr wrap="none">
            <a:spAutoFit/>
          </a:bodyPr>
          <a:lstStyle/>
          <a:p>
            <a:r>
              <a:rPr lang="en-US" sz="2400" b="1" dirty="0" err="1">
                <a:solidFill>
                  <a:srgbClr val="000C62"/>
                </a:solidFill>
                <a:latin typeface="Montserrat" pitchFamily="2" charset="77"/>
              </a:rPr>
              <a:t>Kagwilawo</a:t>
            </a:r>
            <a:r>
              <a:rPr lang="en-US" sz="2400" b="1" dirty="0">
                <a:solidFill>
                  <a:srgbClr val="000C62"/>
                </a:solidFill>
                <a:latin typeface="Montserrat" pitchFamily="2" charset="77"/>
              </a:rPr>
              <a:t>/</a:t>
            </a:r>
          </a:p>
          <a:p>
            <a:r>
              <a:rPr lang="en-US" sz="2400" b="1" dirty="0">
                <a:solidFill>
                  <a:srgbClr val="000C62"/>
                </a:solidFill>
                <a:latin typeface="Montserrat" pitchFamily="2" charset="77"/>
              </a:rPr>
              <a:t>Express Loan</a:t>
            </a:r>
          </a:p>
        </p:txBody>
      </p:sp>
      <p:cxnSp>
        <p:nvCxnSpPr>
          <p:cNvPr id="24" name="Straight Connector 23">
            <a:extLst>
              <a:ext uri="{FF2B5EF4-FFF2-40B4-BE49-F238E27FC236}">
                <a16:creationId xmlns:a16="http://schemas.microsoft.com/office/drawing/2014/main" id="{81237D75-0DA5-FE41-85C6-5BF6C6DF535B}"/>
              </a:ext>
            </a:extLst>
          </p:cNvPr>
          <p:cNvCxnSpPr>
            <a:cxnSpLocks/>
          </p:cNvCxnSpPr>
          <p:nvPr/>
        </p:nvCxnSpPr>
        <p:spPr>
          <a:xfrm>
            <a:off x="4915726" y="380144"/>
            <a:ext cx="0" cy="1438382"/>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DADC9AD-0790-BA44-A19B-456C3E01EBCD}"/>
              </a:ext>
            </a:extLst>
          </p:cNvPr>
          <p:cNvSpPr/>
          <p:nvPr/>
        </p:nvSpPr>
        <p:spPr>
          <a:xfrm>
            <a:off x="5307797" y="536275"/>
            <a:ext cx="4610786" cy="1200329"/>
          </a:xfrm>
          <a:prstGeom prst="rect">
            <a:avLst/>
          </a:prstGeom>
        </p:spPr>
        <p:txBody>
          <a:bodyPr wrap="square">
            <a:spAutoFit/>
          </a:bodyPr>
          <a:lstStyle/>
          <a:p>
            <a:r>
              <a:rPr lang="en-US" dirty="0">
                <a:latin typeface="Montserrat Medium" pitchFamily="2" charset="77"/>
              </a:rPr>
              <a:t>Processed within </a:t>
            </a:r>
            <a:r>
              <a:rPr lang="en-US" b="1" dirty="0">
                <a:latin typeface="Montserrat SemiBold" pitchFamily="2" charset="77"/>
              </a:rPr>
              <a:t>24 hours</a:t>
            </a:r>
            <a:r>
              <a:rPr lang="en-US" dirty="0">
                <a:latin typeface="Montserrat Medium" pitchFamily="2" charset="77"/>
              </a:rPr>
              <a:t>.</a:t>
            </a:r>
          </a:p>
          <a:p>
            <a:r>
              <a:rPr lang="en-US" dirty="0">
                <a:latin typeface="Montserrat Medium" pitchFamily="2" charset="77"/>
              </a:rPr>
              <a:t>Take up to 1 million.</a:t>
            </a:r>
          </a:p>
          <a:p>
            <a:r>
              <a:rPr lang="en-US" dirty="0">
                <a:latin typeface="Montserrat Medium" pitchFamily="2" charset="77"/>
              </a:rPr>
              <a:t>Maximum payment period is 1 month.</a:t>
            </a:r>
          </a:p>
          <a:p>
            <a:r>
              <a:rPr lang="en-US" b="1" dirty="0">
                <a:latin typeface="Montserrat SemiBold" pitchFamily="2" charset="77"/>
              </a:rPr>
              <a:t>10%</a:t>
            </a:r>
            <a:r>
              <a:rPr lang="en-US" dirty="0">
                <a:latin typeface="Montserrat Medium" pitchFamily="2" charset="77"/>
              </a:rPr>
              <a:t> interest per month.</a:t>
            </a:r>
          </a:p>
        </p:txBody>
      </p:sp>
      <p:pic>
        <p:nvPicPr>
          <p:cNvPr id="26" name="Picture 25">
            <a:extLst>
              <a:ext uri="{FF2B5EF4-FFF2-40B4-BE49-F238E27FC236}">
                <a16:creationId xmlns:a16="http://schemas.microsoft.com/office/drawing/2014/main" id="{D1D09AB3-6445-BC4E-B633-576F6E09E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635483"/>
            <a:ext cx="208255" cy="166604"/>
          </a:xfrm>
          <a:prstGeom prst="rect">
            <a:avLst/>
          </a:prstGeom>
        </p:spPr>
      </p:pic>
      <p:pic>
        <p:nvPicPr>
          <p:cNvPr id="27" name="Picture 26">
            <a:extLst>
              <a:ext uri="{FF2B5EF4-FFF2-40B4-BE49-F238E27FC236}">
                <a16:creationId xmlns:a16="http://schemas.microsoft.com/office/drawing/2014/main" id="{BB6A776C-3D9F-D34F-8CCF-7088B23EC5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914553"/>
            <a:ext cx="208255" cy="166604"/>
          </a:xfrm>
          <a:prstGeom prst="rect">
            <a:avLst/>
          </a:prstGeom>
        </p:spPr>
      </p:pic>
      <p:pic>
        <p:nvPicPr>
          <p:cNvPr id="28" name="Picture 27">
            <a:extLst>
              <a:ext uri="{FF2B5EF4-FFF2-40B4-BE49-F238E27FC236}">
                <a16:creationId xmlns:a16="http://schemas.microsoft.com/office/drawing/2014/main" id="{1B6F7F24-5E79-3D4B-AF13-55FCFEF9D9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1193623"/>
            <a:ext cx="208255" cy="166604"/>
          </a:xfrm>
          <a:prstGeom prst="rect">
            <a:avLst/>
          </a:prstGeom>
        </p:spPr>
      </p:pic>
      <p:pic>
        <p:nvPicPr>
          <p:cNvPr id="29" name="Picture 28">
            <a:extLst>
              <a:ext uri="{FF2B5EF4-FFF2-40B4-BE49-F238E27FC236}">
                <a16:creationId xmlns:a16="http://schemas.microsoft.com/office/drawing/2014/main" id="{8901F593-17B5-6F49-BE87-9D1C12478A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1460818"/>
            <a:ext cx="208255" cy="166604"/>
          </a:xfrm>
          <a:prstGeom prst="rect">
            <a:avLst/>
          </a:prstGeom>
        </p:spPr>
      </p:pic>
      <p:sp>
        <p:nvSpPr>
          <p:cNvPr id="30" name="Rectangle 29">
            <a:extLst>
              <a:ext uri="{FF2B5EF4-FFF2-40B4-BE49-F238E27FC236}">
                <a16:creationId xmlns:a16="http://schemas.microsoft.com/office/drawing/2014/main" id="{6681CA48-09C6-ED47-B8C6-6A2910406F31}"/>
              </a:ext>
            </a:extLst>
          </p:cNvPr>
          <p:cNvSpPr/>
          <p:nvPr/>
        </p:nvSpPr>
        <p:spPr>
          <a:xfrm>
            <a:off x="2511143" y="3013501"/>
            <a:ext cx="1933543" cy="830997"/>
          </a:xfrm>
          <a:prstGeom prst="rect">
            <a:avLst/>
          </a:prstGeom>
        </p:spPr>
        <p:txBody>
          <a:bodyPr wrap="none">
            <a:spAutoFit/>
          </a:bodyPr>
          <a:lstStyle/>
          <a:p>
            <a:r>
              <a:rPr lang="en-US" sz="2400" b="1" dirty="0">
                <a:solidFill>
                  <a:srgbClr val="000C62"/>
                </a:solidFill>
                <a:latin typeface="Montserrat" pitchFamily="2" charset="77"/>
              </a:rPr>
              <a:t>Short term</a:t>
            </a:r>
          </a:p>
          <a:p>
            <a:r>
              <a:rPr lang="en-US" sz="2400" b="1" dirty="0">
                <a:solidFill>
                  <a:srgbClr val="000C62"/>
                </a:solidFill>
                <a:latin typeface="Montserrat" pitchFamily="2" charset="77"/>
              </a:rPr>
              <a:t>loans</a:t>
            </a:r>
          </a:p>
        </p:txBody>
      </p:sp>
      <p:cxnSp>
        <p:nvCxnSpPr>
          <p:cNvPr id="31" name="Straight Connector 30">
            <a:extLst>
              <a:ext uri="{FF2B5EF4-FFF2-40B4-BE49-F238E27FC236}">
                <a16:creationId xmlns:a16="http://schemas.microsoft.com/office/drawing/2014/main" id="{08C23A7D-29C6-4E40-B5B8-186FE692AA86}"/>
              </a:ext>
            </a:extLst>
          </p:cNvPr>
          <p:cNvCxnSpPr>
            <a:cxnSpLocks/>
          </p:cNvCxnSpPr>
          <p:nvPr/>
        </p:nvCxnSpPr>
        <p:spPr>
          <a:xfrm>
            <a:off x="4915726" y="2288463"/>
            <a:ext cx="0" cy="1854468"/>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7CD2C66-4D0B-9841-BE71-8F325EBABD8E}"/>
              </a:ext>
            </a:extLst>
          </p:cNvPr>
          <p:cNvSpPr/>
          <p:nvPr/>
        </p:nvSpPr>
        <p:spPr>
          <a:xfrm>
            <a:off x="5316588" y="2288463"/>
            <a:ext cx="6642521" cy="2031325"/>
          </a:xfrm>
          <a:prstGeom prst="rect">
            <a:avLst/>
          </a:prstGeom>
        </p:spPr>
        <p:txBody>
          <a:bodyPr wrap="square">
            <a:spAutoFit/>
          </a:bodyPr>
          <a:lstStyle/>
          <a:p>
            <a:r>
              <a:rPr lang="en-US" dirty="0">
                <a:latin typeface="Montserrat Medium" pitchFamily="2" charset="77"/>
              </a:rPr>
              <a:t>Maximum </a:t>
            </a:r>
            <a:r>
              <a:rPr lang="en-US" b="1" dirty="0">
                <a:latin typeface="Montserrat SemiBold" pitchFamily="2" charset="77"/>
              </a:rPr>
              <a:t>5,000,000Ugx,</a:t>
            </a:r>
            <a:r>
              <a:rPr lang="en-US" dirty="0">
                <a:latin typeface="Montserrat Medium" pitchFamily="2" charset="77"/>
              </a:rPr>
              <a:t> interest rate of </a:t>
            </a:r>
            <a:r>
              <a:rPr lang="en-US" b="1" dirty="0">
                <a:latin typeface="Montserrat SemiBold" pitchFamily="2" charset="77"/>
              </a:rPr>
              <a:t>2.5%</a:t>
            </a:r>
            <a:r>
              <a:rPr lang="en-US" dirty="0">
                <a:latin typeface="Montserrat Medium" pitchFamily="2" charset="77"/>
              </a:rPr>
              <a:t> (flat) per month.</a:t>
            </a:r>
          </a:p>
          <a:p>
            <a:r>
              <a:rPr lang="en-US" dirty="0">
                <a:latin typeface="Montserrat Medium" pitchFamily="2" charset="77"/>
              </a:rPr>
              <a:t>Payable within a maximum of </a:t>
            </a:r>
            <a:r>
              <a:rPr lang="en-US" b="1" dirty="0">
                <a:latin typeface="Montserrat SemiBold" pitchFamily="2" charset="77"/>
              </a:rPr>
              <a:t>6 months </a:t>
            </a:r>
            <a:r>
              <a:rPr lang="en-US" dirty="0">
                <a:latin typeface="Montserrat Medium" pitchFamily="2" charset="77"/>
              </a:rPr>
              <a:t>from the date of disbursement.</a:t>
            </a:r>
          </a:p>
          <a:p>
            <a:r>
              <a:rPr lang="en-US" dirty="0">
                <a:latin typeface="Montserrat Medium" pitchFamily="2" charset="77"/>
              </a:rPr>
              <a:t>The short term Loan installments are deducted after about 30 days from salary from the date it was advanced.</a:t>
            </a:r>
          </a:p>
        </p:txBody>
      </p:sp>
      <p:pic>
        <p:nvPicPr>
          <p:cNvPr id="33" name="Picture 32">
            <a:extLst>
              <a:ext uri="{FF2B5EF4-FFF2-40B4-BE49-F238E27FC236}">
                <a16:creationId xmlns:a16="http://schemas.microsoft.com/office/drawing/2014/main" id="{BA164236-9950-F245-BB14-5DEAAABA378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2386020"/>
            <a:ext cx="208255" cy="166604"/>
          </a:xfrm>
          <a:prstGeom prst="rect">
            <a:avLst/>
          </a:prstGeom>
        </p:spPr>
      </p:pic>
      <p:pic>
        <p:nvPicPr>
          <p:cNvPr id="34" name="Picture 33">
            <a:extLst>
              <a:ext uri="{FF2B5EF4-FFF2-40B4-BE49-F238E27FC236}">
                <a16:creationId xmlns:a16="http://schemas.microsoft.com/office/drawing/2014/main" id="{2E30B69E-1ACE-DC46-BCED-0B812F3A9E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2932285"/>
            <a:ext cx="208255" cy="166604"/>
          </a:xfrm>
          <a:prstGeom prst="rect">
            <a:avLst/>
          </a:prstGeom>
        </p:spPr>
      </p:pic>
      <p:sp>
        <p:nvSpPr>
          <p:cNvPr id="35" name="Rectangle 34">
            <a:extLst>
              <a:ext uri="{FF2B5EF4-FFF2-40B4-BE49-F238E27FC236}">
                <a16:creationId xmlns:a16="http://schemas.microsoft.com/office/drawing/2014/main" id="{F4A6D03C-FEB3-A941-8C41-7CFE98FAEDFF}"/>
              </a:ext>
            </a:extLst>
          </p:cNvPr>
          <p:cNvSpPr/>
          <p:nvPr/>
        </p:nvSpPr>
        <p:spPr>
          <a:xfrm>
            <a:off x="2511143" y="5426891"/>
            <a:ext cx="2116285" cy="461665"/>
          </a:xfrm>
          <a:prstGeom prst="rect">
            <a:avLst/>
          </a:prstGeom>
        </p:spPr>
        <p:txBody>
          <a:bodyPr wrap="none">
            <a:spAutoFit/>
          </a:bodyPr>
          <a:lstStyle/>
          <a:p>
            <a:r>
              <a:rPr lang="en-US" sz="2400" b="1" dirty="0">
                <a:solidFill>
                  <a:srgbClr val="000C62"/>
                </a:solidFill>
                <a:latin typeface="Montserrat" pitchFamily="2" charset="77"/>
              </a:rPr>
              <a:t>Salary loans</a:t>
            </a:r>
          </a:p>
        </p:txBody>
      </p:sp>
      <p:cxnSp>
        <p:nvCxnSpPr>
          <p:cNvPr id="36" name="Straight Connector 35">
            <a:extLst>
              <a:ext uri="{FF2B5EF4-FFF2-40B4-BE49-F238E27FC236}">
                <a16:creationId xmlns:a16="http://schemas.microsoft.com/office/drawing/2014/main" id="{05EDE238-C160-4649-94C1-462263F1FA44}"/>
              </a:ext>
            </a:extLst>
          </p:cNvPr>
          <p:cNvCxnSpPr>
            <a:cxnSpLocks/>
          </p:cNvCxnSpPr>
          <p:nvPr/>
        </p:nvCxnSpPr>
        <p:spPr>
          <a:xfrm>
            <a:off x="4915726" y="4756324"/>
            <a:ext cx="0" cy="1828478"/>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80CF1E-4F86-0C43-8B7E-C42DB4E08772}"/>
              </a:ext>
            </a:extLst>
          </p:cNvPr>
          <p:cNvSpPr/>
          <p:nvPr/>
        </p:nvSpPr>
        <p:spPr>
          <a:xfrm>
            <a:off x="5316589" y="4823709"/>
            <a:ext cx="6786367" cy="1754326"/>
          </a:xfrm>
          <a:prstGeom prst="rect">
            <a:avLst/>
          </a:prstGeom>
        </p:spPr>
        <p:txBody>
          <a:bodyPr wrap="square">
            <a:spAutoFit/>
          </a:bodyPr>
          <a:lstStyle/>
          <a:p>
            <a:r>
              <a:rPr lang="en-US" dirty="0">
                <a:latin typeface="Montserrat Medium" pitchFamily="2" charset="77"/>
              </a:rPr>
              <a:t>One can access a maximum of Savings x2, shares x3 + net pay.</a:t>
            </a:r>
          </a:p>
          <a:p>
            <a:r>
              <a:rPr lang="en-US" dirty="0">
                <a:latin typeface="Montserrat Medium" pitchFamily="2" charset="77"/>
              </a:rPr>
              <a:t>Processing fee for loans below 5 million is </a:t>
            </a:r>
            <a:r>
              <a:rPr lang="en-US" b="1" dirty="0">
                <a:latin typeface="Montserrat SemiBold" pitchFamily="2" charset="77"/>
              </a:rPr>
              <a:t>30,000Ugx.</a:t>
            </a:r>
          </a:p>
          <a:p>
            <a:r>
              <a:rPr lang="en-US" dirty="0">
                <a:latin typeface="Montserrat Medium" pitchFamily="2" charset="77"/>
              </a:rPr>
              <a:t>Processing fees for loans that are 5million and above is </a:t>
            </a:r>
            <a:r>
              <a:rPr lang="en-US" b="1" dirty="0">
                <a:latin typeface="Montserrat SemiBold" pitchFamily="2" charset="77"/>
              </a:rPr>
              <a:t>60,000Ugx.</a:t>
            </a:r>
            <a:endParaRPr lang="en-US" dirty="0">
              <a:latin typeface="Montserrat Medium" pitchFamily="2" charset="77"/>
            </a:endParaRPr>
          </a:p>
          <a:p>
            <a:r>
              <a:rPr lang="en-US" dirty="0">
                <a:latin typeface="Montserrat Medium" pitchFamily="2" charset="77"/>
              </a:rPr>
              <a:t>Interest rate is </a:t>
            </a:r>
            <a:r>
              <a:rPr lang="en-US" b="1" dirty="0">
                <a:latin typeface="Montserrat SemiBold" pitchFamily="2" charset="77"/>
              </a:rPr>
              <a:t>16%</a:t>
            </a:r>
            <a:r>
              <a:rPr lang="en-US" dirty="0">
                <a:latin typeface="Montserrat Medium" pitchFamily="2" charset="77"/>
              </a:rPr>
              <a:t> per annum and on reducing balance.</a:t>
            </a:r>
          </a:p>
        </p:txBody>
      </p:sp>
      <p:pic>
        <p:nvPicPr>
          <p:cNvPr id="38" name="Picture 37">
            <a:extLst>
              <a:ext uri="{FF2B5EF4-FFF2-40B4-BE49-F238E27FC236}">
                <a16:creationId xmlns:a16="http://schemas.microsoft.com/office/drawing/2014/main" id="{7578B5E6-CD80-9040-B87B-4D8421B71B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4933821"/>
            <a:ext cx="208255" cy="166604"/>
          </a:xfrm>
          <a:prstGeom prst="rect">
            <a:avLst/>
          </a:prstGeom>
        </p:spPr>
      </p:pic>
      <p:pic>
        <p:nvPicPr>
          <p:cNvPr id="39" name="Picture 38">
            <a:extLst>
              <a:ext uri="{FF2B5EF4-FFF2-40B4-BE49-F238E27FC236}">
                <a16:creationId xmlns:a16="http://schemas.microsoft.com/office/drawing/2014/main" id="{8108864D-B9C6-9545-963F-10CE2F6BFD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5486316"/>
            <a:ext cx="208255" cy="166604"/>
          </a:xfrm>
          <a:prstGeom prst="rect">
            <a:avLst/>
          </a:prstGeom>
        </p:spPr>
      </p:pic>
      <p:pic>
        <p:nvPicPr>
          <p:cNvPr id="40" name="Picture 39">
            <a:extLst>
              <a:ext uri="{FF2B5EF4-FFF2-40B4-BE49-F238E27FC236}">
                <a16:creationId xmlns:a16="http://schemas.microsoft.com/office/drawing/2014/main" id="{065E902D-6E29-AF4D-8CAB-0303FC978A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5740262"/>
            <a:ext cx="208255" cy="166604"/>
          </a:xfrm>
          <a:prstGeom prst="rect">
            <a:avLst/>
          </a:prstGeom>
        </p:spPr>
      </p:pic>
      <p:pic>
        <p:nvPicPr>
          <p:cNvPr id="41" name="Picture 40">
            <a:extLst>
              <a:ext uri="{FF2B5EF4-FFF2-40B4-BE49-F238E27FC236}">
                <a16:creationId xmlns:a16="http://schemas.microsoft.com/office/drawing/2014/main" id="{9F663C3A-DA0A-3C44-A89F-2F340EB058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6311104"/>
            <a:ext cx="208255" cy="166604"/>
          </a:xfrm>
          <a:prstGeom prst="rect">
            <a:avLst/>
          </a:prstGeom>
        </p:spPr>
      </p:pic>
      <p:pic>
        <p:nvPicPr>
          <p:cNvPr id="43" name="Picture 42">
            <a:extLst>
              <a:ext uri="{FF2B5EF4-FFF2-40B4-BE49-F238E27FC236}">
                <a16:creationId xmlns:a16="http://schemas.microsoft.com/office/drawing/2014/main" id="{3BB67BD6-3974-764A-9296-B7F99CBB36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3518419"/>
            <a:ext cx="208255" cy="166604"/>
          </a:xfrm>
          <a:prstGeom prst="rect">
            <a:avLst/>
          </a:prstGeom>
        </p:spPr>
      </p:pic>
    </p:spTree>
    <p:extLst>
      <p:ext uri="{BB962C8B-B14F-4D97-AF65-F5344CB8AC3E}">
        <p14:creationId xmlns:p14="http://schemas.microsoft.com/office/powerpoint/2010/main" val="2263316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0" y="0"/>
            <a:ext cx="12192000" cy="7508042"/>
          </a:xfrm>
          <a:prstGeom prst="rect">
            <a:avLst/>
          </a:prstGeom>
        </p:spPr>
      </p:pic>
      <p:pic>
        <p:nvPicPr>
          <p:cNvPr id="5" name="Picture 4">
            <a:extLst>
              <a:ext uri="{FF2B5EF4-FFF2-40B4-BE49-F238E27FC236}">
                <a16:creationId xmlns:a16="http://schemas.microsoft.com/office/drawing/2014/main" id="{0B9D3A4F-A011-8C49-8BC2-D21EF4042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130" y="2412923"/>
            <a:ext cx="2068062" cy="2068062"/>
          </a:xfrm>
          <a:prstGeom prst="rect">
            <a:avLst/>
          </a:prstGeom>
        </p:spPr>
      </p:pic>
      <p:pic>
        <p:nvPicPr>
          <p:cNvPr id="8" name="Picture 7">
            <a:extLst>
              <a:ext uri="{FF2B5EF4-FFF2-40B4-BE49-F238E27FC236}">
                <a16:creationId xmlns:a16="http://schemas.microsoft.com/office/drawing/2014/main" id="{E43AAEAF-5F30-6340-8A41-B2526F6522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130" y="4662392"/>
            <a:ext cx="2068062" cy="2068062"/>
          </a:xfrm>
          <a:prstGeom prst="rect">
            <a:avLst/>
          </a:prstGeom>
        </p:spPr>
      </p:pic>
      <p:pic>
        <p:nvPicPr>
          <p:cNvPr id="11" name="Picture 10">
            <a:extLst>
              <a:ext uri="{FF2B5EF4-FFF2-40B4-BE49-F238E27FC236}">
                <a16:creationId xmlns:a16="http://schemas.microsoft.com/office/drawing/2014/main" id="{019E7737-783F-CB49-B0F2-9B0853E836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9130" y="163454"/>
            <a:ext cx="2068062" cy="2068062"/>
          </a:xfrm>
          <a:prstGeom prst="rect">
            <a:avLst/>
          </a:prstGeom>
        </p:spPr>
      </p:pic>
      <p:sp>
        <p:nvSpPr>
          <p:cNvPr id="20" name="Rectangle 19">
            <a:extLst>
              <a:ext uri="{FF2B5EF4-FFF2-40B4-BE49-F238E27FC236}">
                <a16:creationId xmlns:a16="http://schemas.microsoft.com/office/drawing/2014/main" id="{02809FF2-D15C-D948-93DC-C5EEF046D90C}"/>
              </a:ext>
            </a:extLst>
          </p:cNvPr>
          <p:cNvSpPr/>
          <p:nvPr/>
        </p:nvSpPr>
        <p:spPr>
          <a:xfrm>
            <a:off x="2511143" y="885326"/>
            <a:ext cx="2026517" cy="461665"/>
          </a:xfrm>
          <a:prstGeom prst="rect">
            <a:avLst/>
          </a:prstGeom>
        </p:spPr>
        <p:txBody>
          <a:bodyPr wrap="none">
            <a:spAutoFit/>
          </a:bodyPr>
          <a:lstStyle/>
          <a:p>
            <a:r>
              <a:rPr lang="en-US" sz="2400" b="1" dirty="0">
                <a:solidFill>
                  <a:srgbClr val="000C62"/>
                </a:solidFill>
                <a:latin typeface="Montserrat" pitchFamily="2" charset="77"/>
              </a:rPr>
              <a:t>Land Loans</a:t>
            </a:r>
          </a:p>
        </p:txBody>
      </p:sp>
      <p:cxnSp>
        <p:nvCxnSpPr>
          <p:cNvPr id="22" name="Straight Connector 21">
            <a:extLst>
              <a:ext uri="{FF2B5EF4-FFF2-40B4-BE49-F238E27FC236}">
                <a16:creationId xmlns:a16="http://schemas.microsoft.com/office/drawing/2014/main" id="{A331D891-A17D-AC49-98E2-61E04707FBAE}"/>
              </a:ext>
            </a:extLst>
          </p:cNvPr>
          <p:cNvCxnSpPr>
            <a:cxnSpLocks/>
          </p:cNvCxnSpPr>
          <p:nvPr/>
        </p:nvCxnSpPr>
        <p:spPr>
          <a:xfrm>
            <a:off x="4915726" y="281353"/>
            <a:ext cx="0" cy="1582616"/>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E984F0D-50C1-4945-A49A-E420AC6A9702}"/>
              </a:ext>
            </a:extLst>
          </p:cNvPr>
          <p:cNvSpPr/>
          <p:nvPr/>
        </p:nvSpPr>
        <p:spPr>
          <a:xfrm>
            <a:off x="5307796" y="536275"/>
            <a:ext cx="6743781" cy="1200329"/>
          </a:xfrm>
          <a:prstGeom prst="rect">
            <a:avLst/>
          </a:prstGeom>
        </p:spPr>
        <p:txBody>
          <a:bodyPr wrap="square">
            <a:spAutoFit/>
          </a:bodyPr>
          <a:lstStyle/>
          <a:p>
            <a:r>
              <a:rPr lang="en-US" dirty="0">
                <a:latin typeface="Montserrat Medium" pitchFamily="2" charset="77"/>
              </a:rPr>
              <a:t>One can also use their land title as security to access up to a maximum of </a:t>
            </a:r>
            <a:r>
              <a:rPr lang="en-US" b="1" dirty="0">
                <a:latin typeface="Montserrat SemiBold" pitchFamily="2" charset="77"/>
              </a:rPr>
              <a:t>100,000,000Ugx</a:t>
            </a:r>
            <a:r>
              <a:rPr lang="en-US" dirty="0">
                <a:latin typeface="Montserrat Medium" pitchFamily="2" charset="77"/>
              </a:rPr>
              <a:t>. The repayment period does not exceed 5 years (60 months).</a:t>
            </a:r>
          </a:p>
          <a:p>
            <a:r>
              <a:rPr lang="en-US" dirty="0">
                <a:latin typeface="Montserrat Medium" pitchFamily="2" charset="77"/>
              </a:rPr>
              <a:t>Interest on loans is 16% per annum on reducing balance. </a:t>
            </a:r>
          </a:p>
        </p:txBody>
      </p:sp>
      <p:pic>
        <p:nvPicPr>
          <p:cNvPr id="25" name="Picture 24">
            <a:extLst>
              <a:ext uri="{FF2B5EF4-FFF2-40B4-BE49-F238E27FC236}">
                <a16:creationId xmlns:a16="http://schemas.microsoft.com/office/drawing/2014/main" id="{BDAF8627-40AA-7F4E-AA3C-AAFF1CFBE4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635483"/>
            <a:ext cx="208255" cy="166604"/>
          </a:xfrm>
          <a:prstGeom prst="rect">
            <a:avLst/>
          </a:prstGeom>
        </p:spPr>
      </p:pic>
      <p:pic>
        <p:nvPicPr>
          <p:cNvPr id="26" name="Picture 25">
            <a:extLst>
              <a:ext uri="{FF2B5EF4-FFF2-40B4-BE49-F238E27FC236}">
                <a16:creationId xmlns:a16="http://schemas.microsoft.com/office/drawing/2014/main" id="{D6CBB847-34F1-064C-9539-0A5584FAA7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1447844"/>
            <a:ext cx="208255" cy="166604"/>
          </a:xfrm>
          <a:prstGeom prst="rect">
            <a:avLst/>
          </a:prstGeom>
        </p:spPr>
      </p:pic>
      <p:sp>
        <p:nvSpPr>
          <p:cNvPr id="27" name="Rectangle 26">
            <a:extLst>
              <a:ext uri="{FF2B5EF4-FFF2-40B4-BE49-F238E27FC236}">
                <a16:creationId xmlns:a16="http://schemas.microsoft.com/office/drawing/2014/main" id="{D66AE8C3-EE95-AE4D-94D7-FB7B3175CE68}"/>
              </a:ext>
            </a:extLst>
          </p:cNvPr>
          <p:cNvSpPr/>
          <p:nvPr/>
        </p:nvSpPr>
        <p:spPr>
          <a:xfrm>
            <a:off x="2509433" y="2712412"/>
            <a:ext cx="2443298" cy="830997"/>
          </a:xfrm>
          <a:prstGeom prst="rect">
            <a:avLst/>
          </a:prstGeom>
        </p:spPr>
        <p:txBody>
          <a:bodyPr wrap="none">
            <a:spAutoFit/>
          </a:bodyPr>
          <a:lstStyle/>
          <a:p>
            <a:r>
              <a:rPr lang="en-US" sz="2400" b="1" dirty="0">
                <a:solidFill>
                  <a:srgbClr val="000C62"/>
                </a:solidFill>
                <a:latin typeface="Montserrat" pitchFamily="2" charset="77"/>
              </a:rPr>
              <a:t>Asset Finance</a:t>
            </a:r>
          </a:p>
          <a:p>
            <a:r>
              <a:rPr lang="en-US" sz="2400" b="1" dirty="0">
                <a:solidFill>
                  <a:srgbClr val="000C62"/>
                </a:solidFill>
                <a:latin typeface="Montserrat" pitchFamily="2" charset="77"/>
              </a:rPr>
              <a:t>Loan</a:t>
            </a:r>
          </a:p>
        </p:txBody>
      </p:sp>
      <p:cxnSp>
        <p:nvCxnSpPr>
          <p:cNvPr id="28" name="Straight Connector 27">
            <a:extLst>
              <a:ext uri="{FF2B5EF4-FFF2-40B4-BE49-F238E27FC236}">
                <a16:creationId xmlns:a16="http://schemas.microsoft.com/office/drawing/2014/main" id="{82201B07-5D47-474C-9BFF-8E412E998D41}"/>
              </a:ext>
            </a:extLst>
          </p:cNvPr>
          <p:cNvCxnSpPr>
            <a:cxnSpLocks/>
          </p:cNvCxnSpPr>
          <p:nvPr/>
        </p:nvCxnSpPr>
        <p:spPr>
          <a:xfrm>
            <a:off x="4914016" y="2096235"/>
            <a:ext cx="0" cy="2384750"/>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2DAA1C5-D8B8-4548-A109-3867C5A06D84}"/>
              </a:ext>
            </a:extLst>
          </p:cNvPr>
          <p:cNvSpPr/>
          <p:nvPr/>
        </p:nvSpPr>
        <p:spPr>
          <a:xfrm>
            <a:off x="5306086" y="2044865"/>
            <a:ext cx="6743781" cy="2585323"/>
          </a:xfrm>
          <a:prstGeom prst="rect">
            <a:avLst/>
          </a:prstGeom>
        </p:spPr>
        <p:txBody>
          <a:bodyPr wrap="square">
            <a:spAutoFit/>
          </a:bodyPr>
          <a:lstStyle/>
          <a:p>
            <a:r>
              <a:rPr lang="en-US" dirty="0">
                <a:latin typeface="Montserrat Medium" pitchFamily="2" charset="77"/>
              </a:rPr>
              <a:t>This applies to members who wish to acquire assets and services such as land, vehicle, building construction etc.</a:t>
            </a:r>
          </a:p>
          <a:p>
            <a:r>
              <a:rPr lang="en-US" dirty="0">
                <a:latin typeface="Montserrat Medium" pitchFamily="2" charset="77"/>
              </a:rPr>
              <a:t>With this loan, an asset is co-financed by the member and the Sacco.</a:t>
            </a:r>
          </a:p>
          <a:p>
            <a:r>
              <a:rPr lang="en-US" dirty="0">
                <a:latin typeface="Montserrat Medium" pitchFamily="2" charset="77"/>
              </a:rPr>
              <a:t>The member should have at least </a:t>
            </a:r>
            <a:r>
              <a:rPr lang="en-US" b="1" dirty="0">
                <a:latin typeface="Montserrat SemiBold" pitchFamily="2" charset="77"/>
              </a:rPr>
              <a:t>20%</a:t>
            </a:r>
            <a:r>
              <a:rPr lang="en-US" dirty="0">
                <a:latin typeface="Montserrat Medium" pitchFamily="2" charset="77"/>
              </a:rPr>
              <a:t> of the total cost of the asset  in cash while </a:t>
            </a:r>
            <a:r>
              <a:rPr lang="en-US" b="1" dirty="0">
                <a:latin typeface="Montserrat SemiBold" pitchFamily="2" charset="77"/>
              </a:rPr>
              <a:t>80%</a:t>
            </a:r>
            <a:r>
              <a:rPr lang="en-US" dirty="0">
                <a:latin typeface="Montserrat Medium" pitchFamily="2" charset="77"/>
              </a:rPr>
              <a:t> is covered by the SACCO after full verification and search has been done.</a:t>
            </a:r>
          </a:p>
          <a:p>
            <a:r>
              <a:rPr lang="en-US" dirty="0">
                <a:latin typeface="Montserrat Medium" pitchFamily="2" charset="77"/>
              </a:rPr>
              <a:t>All these loans are at an interest rate of </a:t>
            </a:r>
            <a:r>
              <a:rPr lang="en-US" b="1" dirty="0">
                <a:latin typeface="Montserrat SemiBold" pitchFamily="2" charset="77"/>
              </a:rPr>
              <a:t>16%</a:t>
            </a:r>
            <a:r>
              <a:rPr lang="en-US" dirty="0">
                <a:latin typeface="Montserrat Medium" pitchFamily="2" charset="77"/>
              </a:rPr>
              <a:t> reducing balance.</a:t>
            </a:r>
          </a:p>
        </p:txBody>
      </p:sp>
      <p:pic>
        <p:nvPicPr>
          <p:cNvPr id="30" name="Picture 29">
            <a:extLst>
              <a:ext uri="{FF2B5EF4-FFF2-40B4-BE49-F238E27FC236}">
                <a16:creationId xmlns:a16="http://schemas.microsoft.com/office/drawing/2014/main" id="{481AC0A1-1B52-6C40-95F4-3E8EC1BD33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2144074"/>
            <a:ext cx="208255" cy="166604"/>
          </a:xfrm>
          <a:prstGeom prst="rect">
            <a:avLst/>
          </a:prstGeom>
        </p:spPr>
      </p:pic>
      <p:pic>
        <p:nvPicPr>
          <p:cNvPr id="31" name="Picture 30">
            <a:extLst>
              <a:ext uri="{FF2B5EF4-FFF2-40B4-BE49-F238E27FC236}">
                <a16:creationId xmlns:a16="http://schemas.microsoft.com/office/drawing/2014/main" id="{7D2CB3C3-7B58-5840-9F23-3536D3804F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2712412"/>
            <a:ext cx="208255" cy="166604"/>
          </a:xfrm>
          <a:prstGeom prst="rect">
            <a:avLst/>
          </a:prstGeom>
        </p:spPr>
      </p:pic>
      <p:pic>
        <p:nvPicPr>
          <p:cNvPr id="32" name="Picture 31">
            <a:extLst>
              <a:ext uri="{FF2B5EF4-FFF2-40B4-BE49-F238E27FC236}">
                <a16:creationId xmlns:a16="http://schemas.microsoft.com/office/drawing/2014/main" id="{EF411013-2C19-A446-8A7D-0998381C32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3262396"/>
            <a:ext cx="208255" cy="166604"/>
          </a:xfrm>
          <a:prstGeom prst="rect">
            <a:avLst/>
          </a:prstGeom>
        </p:spPr>
      </p:pic>
      <p:pic>
        <p:nvPicPr>
          <p:cNvPr id="33" name="Picture 32">
            <a:extLst>
              <a:ext uri="{FF2B5EF4-FFF2-40B4-BE49-F238E27FC236}">
                <a16:creationId xmlns:a16="http://schemas.microsoft.com/office/drawing/2014/main" id="{30C5AC3E-5CE4-4444-A7F1-A4F343D58A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4061716"/>
            <a:ext cx="208255" cy="166604"/>
          </a:xfrm>
          <a:prstGeom prst="rect">
            <a:avLst/>
          </a:prstGeom>
        </p:spPr>
      </p:pic>
      <p:sp>
        <p:nvSpPr>
          <p:cNvPr id="34" name="Rectangle 33">
            <a:extLst>
              <a:ext uri="{FF2B5EF4-FFF2-40B4-BE49-F238E27FC236}">
                <a16:creationId xmlns:a16="http://schemas.microsoft.com/office/drawing/2014/main" id="{03338A01-EDDA-8A4C-8F09-D784803D63E4}"/>
              </a:ext>
            </a:extLst>
          </p:cNvPr>
          <p:cNvSpPr/>
          <p:nvPr/>
        </p:nvSpPr>
        <p:spPr>
          <a:xfrm>
            <a:off x="2507723" y="5248414"/>
            <a:ext cx="2220480" cy="461665"/>
          </a:xfrm>
          <a:prstGeom prst="rect">
            <a:avLst/>
          </a:prstGeom>
        </p:spPr>
        <p:txBody>
          <a:bodyPr wrap="none">
            <a:spAutoFit/>
          </a:bodyPr>
          <a:lstStyle/>
          <a:p>
            <a:r>
              <a:rPr lang="en-US" sz="2400" b="1" dirty="0">
                <a:solidFill>
                  <a:srgbClr val="000C62"/>
                </a:solidFill>
                <a:latin typeface="Montserrat" pitchFamily="2" charset="77"/>
              </a:rPr>
              <a:t>Group Loans</a:t>
            </a:r>
          </a:p>
        </p:txBody>
      </p:sp>
      <p:cxnSp>
        <p:nvCxnSpPr>
          <p:cNvPr id="35" name="Straight Connector 34">
            <a:extLst>
              <a:ext uri="{FF2B5EF4-FFF2-40B4-BE49-F238E27FC236}">
                <a16:creationId xmlns:a16="http://schemas.microsoft.com/office/drawing/2014/main" id="{7E16BF5E-48E3-434E-BB5B-098659BC0E25}"/>
              </a:ext>
            </a:extLst>
          </p:cNvPr>
          <p:cNvCxnSpPr>
            <a:cxnSpLocks/>
          </p:cNvCxnSpPr>
          <p:nvPr/>
        </p:nvCxnSpPr>
        <p:spPr>
          <a:xfrm>
            <a:off x="4912306" y="4827443"/>
            <a:ext cx="0" cy="1759204"/>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014CCF0-3426-FB4A-8EBD-E3D152DB9B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4844461"/>
            <a:ext cx="208255" cy="166604"/>
          </a:xfrm>
          <a:prstGeom prst="rect">
            <a:avLst/>
          </a:prstGeom>
        </p:spPr>
      </p:pic>
      <p:sp>
        <p:nvSpPr>
          <p:cNvPr id="17" name="Rectangle 16">
            <a:extLst>
              <a:ext uri="{FF2B5EF4-FFF2-40B4-BE49-F238E27FC236}">
                <a16:creationId xmlns:a16="http://schemas.microsoft.com/office/drawing/2014/main" id="{C2CEA2CA-9B70-F448-89B5-94314FDF7EF2}"/>
              </a:ext>
            </a:extLst>
          </p:cNvPr>
          <p:cNvSpPr/>
          <p:nvPr/>
        </p:nvSpPr>
        <p:spPr>
          <a:xfrm>
            <a:off x="5320048" y="4745295"/>
            <a:ext cx="6743775" cy="2031325"/>
          </a:xfrm>
          <a:prstGeom prst="rect">
            <a:avLst/>
          </a:prstGeom>
        </p:spPr>
        <p:txBody>
          <a:bodyPr wrap="square">
            <a:spAutoFit/>
          </a:bodyPr>
          <a:lstStyle/>
          <a:p>
            <a:r>
              <a:rPr lang="en-US" dirty="0" err="1">
                <a:latin typeface="Montserrat Medium" pitchFamily="2" charset="77"/>
              </a:rPr>
              <a:t>Khasakh</a:t>
            </a:r>
            <a:r>
              <a:rPr lang="en-US" dirty="0">
                <a:latin typeface="Montserrat Medium" pitchFamily="2" charset="77"/>
              </a:rPr>
              <a:t> also offers group loans to its clients in order to help them achieve a group target.</a:t>
            </a:r>
          </a:p>
          <a:p>
            <a:r>
              <a:rPr lang="en-US" dirty="0">
                <a:latin typeface="Montserrat Medium" pitchFamily="2" charset="77"/>
              </a:rPr>
              <a:t>The group must be registered and have been in existence for at least </a:t>
            </a:r>
            <a:r>
              <a:rPr lang="en-US" b="1" dirty="0">
                <a:latin typeface="Montserrat SemiBold" pitchFamily="2" charset="77"/>
              </a:rPr>
              <a:t>6 months</a:t>
            </a:r>
            <a:r>
              <a:rPr lang="en-US" dirty="0">
                <a:latin typeface="Montserrat Medium" pitchFamily="2" charset="77"/>
              </a:rPr>
              <a:t>.</a:t>
            </a:r>
          </a:p>
          <a:p>
            <a:r>
              <a:rPr lang="en-US" dirty="0">
                <a:latin typeface="Montserrat Medium" pitchFamily="2" charset="77"/>
              </a:rPr>
              <a:t>Proof of group performance in terms of income and expenditure must also be availed.</a:t>
            </a:r>
          </a:p>
          <a:p>
            <a:r>
              <a:rPr lang="en-US" dirty="0">
                <a:latin typeface="Montserrat Medium" pitchFamily="2" charset="77"/>
              </a:rPr>
              <a:t>Interest rate is at </a:t>
            </a:r>
            <a:r>
              <a:rPr lang="en-US" b="1" dirty="0">
                <a:latin typeface="Montserrat" pitchFamily="2" charset="77"/>
              </a:rPr>
              <a:t>16%</a:t>
            </a:r>
            <a:r>
              <a:rPr lang="en-US" dirty="0">
                <a:latin typeface="Montserrat Medium" pitchFamily="2" charset="77"/>
              </a:rPr>
              <a:t> per annum reducing balance.</a:t>
            </a:r>
          </a:p>
        </p:txBody>
      </p:sp>
      <p:pic>
        <p:nvPicPr>
          <p:cNvPr id="38" name="Picture 37">
            <a:extLst>
              <a:ext uri="{FF2B5EF4-FFF2-40B4-BE49-F238E27FC236}">
                <a16:creationId xmlns:a16="http://schemas.microsoft.com/office/drawing/2014/main" id="{232BF446-48EE-414A-8CFF-941138AFE5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5410156"/>
            <a:ext cx="208255" cy="166604"/>
          </a:xfrm>
          <a:prstGeom prst="rect">
            <a:avLst/>
          </a:prstGeom>
        </p:spPr>
      </p:pic>
      <p:pic>
        <p:nvPicPr>
          <p:cNvPr id="39" name="Picture 38">
            <a:extLst>
              <a:ext uri="{FF2B5EF4-FFF2-40B4-BE49-F238E27FC236}">
                <a16:creationId xmlns:a16="http://schemas.microsoft.com/office/drawing/2014/main" id="{D342E2A7-61C8-884A-A895-E6706DBB72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5930792"/>
            <a:ext cx="208255" cy="166604"/>
          </a:xfrm>
          <a:prstGeom prst="rect">
            <a:avLst/>
          </a:prstGeom>
        </p:spPr>
      </p:pic>
      <p:pic>
        <p:nvPicPr>
          <p:cNvPr id="40" name="Picture 39">
            <a:extLst>
              <a:ext uri="{FF2B5EF4-FFF2-40B4-BE49-F238E27FC236}">
                <a16:creationId xmlns:a16="http://schemas.microsoft.com/office/drawing/2014/main" id="{97F2CB55-F8EF-8D4B-97F2-DF56EA4566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6493141"/>
            <a:ext cx="208255" cy="166604"/>
          </a:xfrm>
          <a:prstGeom prst="rect">
            <a:avLst/>
          </a:prstGeom>
        </p:spPr>
      </p:pic>
    </p:spTree>
    <p:extLst>
      <p:ext uri="{BB962C8B-B14F-4D97-AF65-F5344CB8AC3E}">
        <p14:creationId xmlns:p14="http://schemas.microsoft.com/office/powerpoint/2010/main" val="1054762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0" y="0"/>
            <a:ext cx="12192000" cy="7508042"/>
          </a:xfrm>
          <a:prstGeom prst="rect">
            <a:avLst/>
          </a:prstGeom>
        </p:spPr>
      </p:pic>
      <p:sp>
        <p:nvSpPr>
          <p:cNvPr id="14" name="Rectangle 13">
            <a:extLst>
              <a:ext uri="{FF2B5EF4-FFF2-40B4-BE49-F238E27FC236}">
                <a16:creationId xmlns:a16="http://schemas.microsoft.com/office/drawing/2014/main" id="{394C4CE0-29B1-7B46-81D8-A313BA6C6830}"/>
              </a:ext>
            </a:extLst>
          </p:cNvPr>
          <p:cNvSpPr/>
          <p:nvPr/>
        </p:nvSpPr>
        <p:spPr>
          <a:xfrm>
            <a:off x="2507723" y="1005189"/>
            <a:ext cx="2066591" cy="461665"/>
          </a:xfrm>
          <a:prstGeom prst="rect">
            <a:avLst/>
          </a:prstGeom>
        </p:spPr>
        <p:txBody>
          <a:bodyPr wrap="none">
            <a:spAutoFit/>
          </a:bodyPr>
          <a:lstStyle/>
          <a:p>
            <a:r>
              <a:rPr lang="en-US" sz="2400" b="1" dirty="0">
                <a:solidFill>
                  <a:srgbClr val="000C62"/>
                </a:solidFill>
                <a:latin typeface="Montserrat" pitchFamily="2" charset="77"/>
              </a:rPr>
              <a:t>Bank Loans</a:t>
            </a:r>
          </a:p>
        </p:txBody>
      </p:sp>
      <p:cxnSp>
        <p:nvCxnSpPr>
          <p:cNvPr id="17" name="Straight Connector 16">
            <a:extLst>
              <a:ext uri="{FF2B5EF4-FFF2-40B4-BE49-F238E27FC236}">
                <a16:creationId xmlns:a16="http://schemas.microsoft.com/office/drawing/2014/main" id="{49D7AABE-9B52-6E46-AE6E-4EDF2FF6691C}"/>
              </a:ext>
            </a:extLst>
          </p:cNvPr>
          <p:cNvCxnSpPr>
            <a:cxnSpLocks/>
          </p:cNvCxnSpPr>
          <p:nvPr/>
        </p:nvCxnSpPr>
        <p:spPr>
          <a:xfrm>
            <a:off x="4912306" y="471204"/>
            <a:ext cx="0" cy="1759204"/>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D9E6880-ACA5-8045-B6BA-9BBD419724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5467" y="601236"/>
            <a:ext cx="208255" cy="166604"/>
          </a:xfrm>
          <a:prstGeom prst="rect">
            <a:avLst/>
          </a:prstGeom>
        </p:spPr>
      </p:pic>
      <p:pic>
        <p:nvPicPr>
          <p:cNvPr id="7" name="Picture 6">
            <a:extLst>
              <a:ext uri="{FF2B5EF4-FFF2-40B4-BE49-F238E27FC236}">
                <a16:creationId xmlns:a16="http://schemas.microsoft.com/office/drawing/2014/main" id="{1C246DC7-F00B-3D4A-A77C-DDD31B5FDE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130" y="385482"/>
            <a:ext cx="2068062" cy="2068062"/>
          </a:xfrm>
          <a:prstGeom prst="rect">
            <a:avLst/>
          </a:prstGeom>
        </p:spPr>
      </p:pic>
      <p:sp>
        <p:nvSpPr>
          <p:cNvPr id="9" name="Rectangle 8">
            <a:extLst>
              <a:ext uri="{FF2B5EF4-FFF2-40B4-BE49-F238E27FC236}">
                <a16:creationId xmlns:a16="http://schemas.microsoft.com/office/drawing/2014/main" id="{75D0AC15-15B1-E54D-B3F5-8143B6AA03E4}"/>
              </a:ext>
            </a:extLst>
          </p:cNvPr>
          <p:cNvSpPr/>
          <p:nvPr/>
        </p:nvSpPr>
        <p:spPr>
          <a:xfrm>
            <a:off x="5303722" y="491750"/>
            <a:ext cx="6888278" cy="1754326"/>
          </a:xfrm>
          <a:prstGeom prst="rect">
            <a:avLst/>
          </a:prstGeom>
        </p:spPr>
        <p:txBody>
          <a:bodyPr wrap="square">
            <a:spAutoFit/>
          </a:bodyPr>
          <a:lstStyle/>
          <a:p>
            <a:r>
              <a:rPr lang="en-US" dirty="0" err="1">
                <a:latin typeface="Montserrat Medium" pitchFamily="2" charset="77"/>
              </a:rPr>
              <a:t>Khasakh</a:t>
            </a:r>
            <a:r>
              <a:rPr lang="en-US" dirty="0">
                <a:latin typeface="Montserrat Medium" pitchFamily="2" charset="77"/>
              </a:rPr>
              <a:t> offers its clients an option of buying off their bank loans swiftly.</a:t>
            </a:r>
          </a:p>
          <a:p>
            <a:r>
              <a:rPr lang="en-US" dirty="0">
                <a:latin typeface="Montserrat Medium" pitchFamily="2" charset="77"/>
              </a:rPr>
              <a:t>Your bank loan must have been well serviced for at least the last </a:t>
            </a:r>
            <a:r>
              <a:rPr lang="en-US" b="1" dirty="0">
                <a:latin typeface="Montserrat SemiBold" pitchFamily="2" charset="77"/>
              </a:rPr>
              <a:t>6 months</a:t>
            </a:r>
            <a:r>
              <a:rPr lang="en-US" dirty="0">
                <a:latin typeface="Montserrat Medium" pitchFamily="2" charset="77"/>
              </a:rPr>
              <a:t>.</a:t>
            </a:r>
          </a:p>
          <a:p>
            <a:r>
              <a:rPr lang="en-US" dirty="0">
                <a:latin typeface="Montserrat Medium" pitchFamily="2" charset="77"/>
              </a:rPr>
              <a:t>Loan repayment agreements are fully agreed upon before buying of the bank loan.</a:t>
            </a:r>
          </a:p>
        </p:txBody>
      </p:sp>
      <p:pic>
        <p:nvPicPr>
          <p:cNvPr id="19" name="Picture 18">
            <a:extLst>
              <a:ext uri="{FF2B5EF4-FFF2-40B4-BE49-F238E27FC236}">
                <a16:creationId xmlns:a16="http://schemas.microsoft.com/office/drawing/2014/main" id="{2A24B43E-13AF-4446-83A5-1E1C738F59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5467" y="1176288"/>
            <a:ext cx="208255" cy="166604"/>
          </a:xfrm>
          <a:prstGeom prst="rect">
            <a:avLst/>
          </a:prstGeom>
        </p:spPr>
      </p:pic>
      <p:pic>
        <p:nvPicPr>
          <p:cNvPr id="20" name="Picture 19">
            <a:extLst>
              <a:ext uri="{FF2B5EF4-FFF2-40B4-BE49-F238E27FC236}">
                <a16:creationId xmlns:a16="http://schemas.microsoft.com/office/drawing/2014/main" id="{A9084BF6-C59B-BE49-874D-34CF4D7C97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5467" y="1679422"/>
            <a:ext cx="208255" cy="166604"/>
          </a:xfrm>
          <a:prstGeom prst="rect">
            <a:avLst/>
          </a:prstGeom>
        </p:spPr>
      </p:pic>
      <p:sp>
        <p:nvSpPr>
          <p:cNvPr id="22" name="Rectangle 21">
            <a:extLst>
              <a:ext uri="{FF2B5EF4-FFF2-40B4-BE49-F238E27FC236}">
                <a16:creationId xmlns:a16="http://schemas.microsoft.com/office/drawing/2014/main" id="{C32C701D-DC57-3340-9D7B-7A2E4D367633}"/>
              </a:ext>
            </a:extLst>
          </p:cNvPr>
          <p:cNvSpPr/>
          <p:nvPr/>
        </p:nvSpPr>
        <p:spPr>
          <a:xfrm>
            <a:off x="182952" y="3600836"/>
            <a:ext cx="3863034" cy="6633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23" name="TextBox 22">
            <a:extLst>
              <a:ext uri="{FF2B5EF4-FFF2-40B4-BE49-F238E27FC236}">
                <a16:creationId xmlns:a16="http://schemas.microsoft.com/office/drawing/2014/main" id="{95E3CFA9-E560-1343-9DD6-B669C8E383F3}"/>
              </a:ext>
            </a:extLst>
          </p:cNvPr>
          <p:cNvSpPr txBox="1"/>
          <p:nvPr/>
        </p:nvSpPr>
        <p:spPr>
          <a:xfrm>
            <a:off x="272599" y="3640142"/>
            <a:ext cx="3781241" cy="584775"/>
          </a:xfrm>
          <a:prstGeom prst="rect">
            <a:avLst/>
          </a:prstGeom>
          <a:noFill/>
        </p:spPr>
        <p:txBody>
          <a:bodyPr wrap="square" rtlCol="0">
            <a:spAutoFit/>
          </a:bodyPr>
          <a:lstStyle/>
          <a:p>
            <a:r>
              <a:rPr lang="en-GB" sz="3200" b="1" dirty="0">
                <a:solidFill>
                  <a:schemeClr val="bg1"/>
                </a:solidFill>
                <a:latin typeface="Montserrat" pitchFamily="2" charset="77"/>
              </a:rPr>
              <a:t>Investments</a:t>
            </a:r>
            <a:endParaRPr lang="en-UG" sz="3200" b="1" dirty="0">
              <a:solidFill>
                <a:schemeClr val="bg1"/>
              </a:solidFill>
              <a:latin typeface="Montserrat" pitchFamily="2" charset="77"/>
            </a:endParaRPr>
          </a:p>
        </p:txBody>
      </p:sp>
      <p:sp>
        <p:nvSpPr>
          <p:cNvPr id="24" name="Rectangle 23">
            <a:extLst>
              <a:ext uri="{FF2B5EF4-FFF2-40B4-BE49-F238E27FC236}">
                <a16:creationId xmlns:a16="http://schemas.microsoft.com/office/drawing/2014/main" id="{C576E80D-445C-514F-8724-AEAFCD15617E}"/>
              </a:ext>
            </a:extLst>
          </p:cNvPr>
          <p:cNvSpPr/>
          <p:nvPr/>
        </p:nvSpPr>
        <p:spPr>
          <a:xfrm>
            <a:off x="182952" y="4514261"/>
            <a:ext cx="11386181" cy="2123658"/>
          </a:xfrm>
          <a:prstGeom prst="rect">
            <a:avLst/>
          </a:prstGeom>
        </p:spPr>
        <p:txBody>
          <a:bodyPr wrap="square">
            <a:spAutoFit/>
          </a:bodyPr>
          <a:lstStyle/>
          <a:p>
            <a:r>
              <a:rPr lang="en-US" sz="2400" dirty="0">
                <a:latin typeface="Montserrat Medium" pitchFamily="2" charset="77"/>
              </a:rPr>
              <a:t>The SACCO is currently investing in loans, fixed deposits, treasury bills, real estates etc</a:t>
            </a:r>
            <a:r>
              <a:rPr lang="en-US" sz="2400" dirty="0" smtClean="0">
                <a:latin typeface="Montserrat Medium" pitchFamily="2" charset="77"/>
              </a:rPr>
              <a:t>.</a:t>
            </a:r>
          </a:p>
          <a:p>
            <a:r>
              <a:rPr lang="en-US" u="sng" dirty="0">
                <a:hlinkClick r:id="rId6"/>
              </a:rPr>
              <a:t>https://www.youtube.com/watch?v=Rk3ABPSE64g</a:t>
            </a:r>
            <a:r>
              <a:rPr lang="en-US" dirty="0"/>
              <a:t/>
            </a:r>
            <a:br>
              <a:rPr lang="en-US" dirty="0"/>
            </a:br>
            <a:endParaRPr lang="en-US" dirty="0"/>
          </a:p>
          <a:p>
            <a:r>
              <a:rPr lang="en-US" sz="2400" dirty="0"/>
              <a:t/>
            </a:r>
            <a:br>
              <a:rPr lang="en-US" sz="2400" dirty="0"/>
            </a:br>
            <a:endParaRPr lang="en-US" sz="2400" dirty="0">
              <a:latin typeface="Montserrat Medium" pitchFamily="2" charset="77"/>
            </a:endParaRPr>
          </a:p>
        </p:txBody>
      </p:sp>
    </p:spTree>
    <p:extLst>
      <p:ext uri="{BB962C8B-B14F-4D97-AF65-F5344CB8AC3E}">
        <p14:creationId xmlns:p14="http://schemas.microsoft.com/office/powerpoint/2010/main" val="1168505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0" y="0"/>
            <a:ext cx="12192000" cy="7508042"/>
          </a:xfrm>
          <a:prstGeom prst="rect">
            <a:avLst/>
          </a:prstGeom>
        </p:spPr>
      </p:pic>
      <p:sp>
        <p:nvSpPr>
          <p:cNvPr id="15" name="Rectangle 14">
            <a:extLst>
              <a:ext uri="{FF2B5EF4-FFF2-40B4-BE49-F238E27FC236}">
                <a16:creationId xmlns:a16="http://schemas.microsoft.com/office/drawing/2014/main" id="{0BBC2D4D-0775-694E-9724-A64F1B5C93E5}"/>
              </a:ext>
            </a:extLst>
          </p:cNvPr>
          <p:cNvSpPr/>
          <p:nvPr/>
        </p:nvSpPr>
        <p:spPr>
          <a:xfrm>
            <a:off x="182952" y="364472"/>
            <a:ext cx="3863034" cy="6633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6" name="TextBox 15">
            <a:extLst>
              <a:ext uri="{FF2B5EF4-FFF2-40B4-BE49-F238E27FC236}">
                <a16:creationId xmlns:a16="http://schemas.microsoft.com/office/drawing/2014/main" id="{BC50BC52-A286-FC49-A390-C11C98BBB521}"/>
              </a:ext>
            </a:extLst>
          </p:cNvPr>
          <p:cNvSpPr txBox="1"/>
          <p:nvPr/>
        </p:nvSpPr>
        <p:spPr>
          <a:xfrm>
            <a:off x="272600" y="403778"/>
            <a:ext cx="2129942" cy="584775"/>
          </a:xfrm>
          <a:prstGeom prst="rect">
            <a:avLst/>
          </a:prstGeom>
          <a:noFill/>
        </p:spPr>
        <p:txBody>
          <a:bodyPr wrap="square" rtlCol="0">
            <a:spAutoFit/>
          </a:bodyPr>
          <a:lstStyle/>
          <a:p>
            <a:r>
              <a:rPr lang="en-UG" sz="3200" b="1" dirty="0">
                <a:solidFill>
                  <a:schemeClr val="bg1"/>
                </a:solidFill>
                <a:latin typeface="Montserrat" pitchFamily="2" charset="77"/>
              </a:rPr>
              <a:t>Contacts</a:t>
            </a:r>
          </a:p>
        </p:txBody>
      </p:sp>
      <p:sp>
        <p:nvSpPr>
          <p:cNvPr id="2" name="Rectangle 1">
            <a:extLst>
              <a:ext uri="{FF2B5EF4-FFF2-40B4-BE49-F238E27FC236}">
                <a16:creationId xmlns:a16="http://schemas.microsoft.com/office/drawing/2014/main" id="{6672EEA5-4BB8-EC44-B749-471D09AEE170}"/>
              </a:ext>
            </a:extLst>
          </p:cNvPr>
          <p:cNvSpPr/>
          <p:nvPr/>
        </p:nvSpPr>
        <p:spPr>
          <a:xfrm>
            <a:off x="6203426" y="1339621"/>
            <a:ext cx="4007224" cy="1569660"/>
          </a:xfrm>
          <a:prstGeom prst="rect">
            <a:avLst/>
          </a:prstGeom>
        </p:spPr>
        <p:txBody>
          <a:bodyPr wrap="square">
            <a:spAutoFit/>
          </a:bodyPr>
          <a:lstStyle/>
          <a:p>
            <a:r>
              <a:rPr lang="en-US" sz="2400" b="1" dirty="0" err="1">
                <a:latin typeface="Montserrat SemiBold" pitchFamily="2" charset="77"/>
              </a:rPr>
              <a:t>Naiga</a:t>
            </a:r>
            <a:r>
              <a:rPr lang="en-US" sz="2400" b="1" dirty="0">
                <a:latin typeface="Montserrat SemiBold" pitchFamily="2" charset="77"/>
              </a:rPr>
              <a:t> Josephine Musisi</a:t>
            </a:r>
            <a:r>
              <a:rPr lang="en-US" sz="2400" dirty="0">
                <a:latin typeface="Montserrat Medium" pitchFamily="2" charset="77"/>
              </a:rPr>
              <a:t>,</a:t>
            </a:r>
          </a:p>
          <a:p>
            <a:r>
              <a:rPr lang="en-US" sz="2400" dirty="0">
                <a:latin typeface="Montserrat Medium" pitchFamily="2" charset="77"/>
              </a:rPr>
              <a:t>Manager</a:t>
            </a:r>
          </a:p>
          <a:p>
            <a:r>
              <a:rPr lang="en-US" sz="2400" dirty="0">
                <a:latin typeface="Montserrat Medium" pitchFamily="2" charset="77"/>
              </a:rPr>
              <a:t>     </a:t>
            </a:r>
            <a:r>
              <a:rPr lang="en-US" sz="2400" dirty="0" smtClean="0">
                <a:latin typeface="Montserrat Medium" pitchFamily="2" charset="77"/>
              </a:rPr>
              <a:t>0700878176</a:t>
            </a:r>
          </a:p>
          <a:p>
            <a:r>
              <a:rPr lang="en-GB" sz="2400" b="1" dirty="0" smtClean="0">
                <a:latin typeface="Montserrat Medium" pitchFamily="2" charset="77"/>
              </a:rPr>
              <a:t>jnaiga@Khasakh.com</a:t>
            </a:r>
            <a:endParaRPr lang="en-US" sz="2400" dirty="0">
              <a:latin typeface="Montserrat Medium" pitchFamily="2" charset="77"/>
            </a:endParaRPr>
          </a:p>
        </p:txBody>
      </p:sp>
      <p:sp>
        <p:nvSpPr>
          <p:cNvPr id="3" name="Rectangle 2">
            <a:extLst>
              <a:ext uri="{FF2B5EF4-FFF2-40B4-BE49-F238E27FC236}">
                <a16:creationId xmlns:a16="http://schemas.microsoft.com/office/drawing/2014/main" id="{BA5E8129-F015-B744-BAE3-1F075B89FCA1}"/>
              </a:ext>
            </a:extLst>
          </p:cNvPr>
          <p:cNvSpPr/>
          <p:nvPr/>
        </p:nvSpPr>
        <p:spPr>
          <a:xfrm>
            <a:off x="6203426" y="2822964"/>
            <a:ext cx="3591738" cy="1569660"/>
          </a:xfrm>
          <a:prstGeom prst="rect">
            <a:avLst/>
          </a:prstGeom>
        </p:spPr>
        <p:txBody>
          <a:bodyPr wrap="square">
            <a:spAutoFit/>
          </a:bodyPr>
          <a:lstStyle/>
          <a:p>
            <a:r>
              <a:rPr lang="en-US" sz="2400" b="1" dirty="0" smtClean="0">
                <a:latin typeface="Montserrat SemiBold" pitchFamily="2" charset="77"/>
              </a:rPr>
              <a:t>Rebecca Baluka</a:t>
            </a:r>
          </a:p>
          <a:p>
            <a:r>
              <a:rPr lang="en-US" sz="2400" b="1" dirty="0" smtClean="0">
                <a:latin typeface="Montserrat SemiBold" pitchFamily="2" charset="77"/>
              </a:rPr>
              <a:t>Accountant </a:t>
            </a:r>
          </a:p>
          <a:p>
            <a:r>
              <a:rPr lang="en-US" sz="2400" b="1" dirty="0" smtClean="0">
                <a:latin typeface="Montserrat SemiBold" pitchFamily="2" charset="77"/>
              </a:rPr>
              <a:t>0703894550</a:t>
            </a:r>
          </a:p>
          <a:p>
            <a:endParaRPr lang="en-US" sz="2400" dirty="0">
              <a:latin typeface="Montserrat Medium" pitchFamily="2" charset="77"/>
            </a:endParaRPr>
          </a:p>
        </p:txBody>
      </p:sp>
      <p:cxnSp>
        <p:nvCxnSpPr>
          <p:cNvPr id="11" name="Straight Connector 10">
            <a:extLst>
              <a:ext uri="{FF2B5EF4-FFF2-40B4-BE49-F238E27FC236}">
                <a16:creationId xmlns:a16="http://schemas.microsoft.com/office/drawing/2014/main" id="{73A4FB22-8257-D34D-83D5-05DD1E388992}"/>
              </a:ext>
            </a:extLst>
          </p:cNvPr>
          <p:cNvCxnSpPr>
            <a:cxnSpLocks/>
          </p:cNvCxnSpPr>
          <p:nvPr/>
        </p:nvCxnSpPr>
        <p:spPr>
          <a:xfrm>
            <a:off x="6031786" y="2949388"/>
            <a:ext cx="0" cy="1073905"/>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7833193-4F38-AA48-9003-2517829F7C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8930" y="2131429"/>
            <a:ext cx="350104" cy="350104"/>
          </a:xfrm>
          <a:prstGeom prst="rect">
            <a:avLst/>
          </a:prstGeom>
        </p:spPr>
      </p:pic>
      <p:pic>
        <p:nvPicPr>
          <p:cNvPr id="14" name="Picture 13">
            <a:extLst>
              <a:ext uri="{FF2B5EF4-FFF2-40B4-BE49-F238E27FC236}">
                <a16:creationId xmlns:a16="http://schemas.microsoft.com/office/drawing/2014/main" id="{56AFE425-D7A5-A447-991A-DF8648057A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8930" y="3614293"/>
            <a:ext cx="350104" cy="350104"/>
          </a:xfrm>
          <a:prstGeom prst="rect">
            <a:avLst/>
          </a:prstGeom>
        </p:spPr>
      </p:pic>
      <p:cxnSp>
        <p:nvCxnSpPr>
          <p:cNvPr id="18" name="Straight Connector 17">
            <a:extLst>
              <a:ext uri="{FF2B5EF4-FFF2-40B4-BE49-F238E27FC236}">
                <a16:creationId xmlns:a16="http://schemas.microsoft.com/office/drawing/2014/main" id="{487BFED8-AF87-0A47-B524-B6D6BFD935D1}"/>
              </a:ext>
            </a:extLst>
          </p:cNvPr>
          <p:cNvCxnSpPr>
            <a:cxnSpLocks/>
          </p:cNvCxnSpPr>
          <p:nvPr/>
        </p:nvCxnSpPr>
        <p:spPr>
          <a:xfrm>
            <a:off x="6031786" y="1339621"/>
            <a:ext cx="0" cy="1195531"/>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5E8B5601-9F83-9E40-9B02-41FB9C5AE30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5131" y="1345310"/>
            <a:ext cx="4434977" cy="4202993"/>
          </a:xfrm>
          <a:prstGeom prst="rect">
            <a:avLst/>
          </a:prstGeom>
        </p:spPr>
      </p:pic>
    </p:spTree>
    <p:extLst>
      <p:ext uri="{BB962C8B-B14F-4D97-AF65-F5344CB8AC3E}">
        <p14:creationId xmlns:p14="http://schemas.microsoft.com/office/powerpoint/2010/main" val="3828044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9479"/>
          <a:stretch/>
        </p:blipFill>
        <p:spPr>
          <a:xfrm>
            <a:off x="0" y="0"/>
            <a:ext cx="12192000" cy="7508042"/>
          </a:xfrm>
          <a:prstGeom prst="rect">
            <a:avLst/>
          </a:prstGeom>
        </p:spPr>
      </p:pic>
      <p:sp>
        <p:nvSpPr>
          <p:cNvPr id="15" name="Rectangle 14">
            <a:extLst>
              <a:ext uri="{FF2B5EF4-FFF2-40B4-BE49-F238E27FC236}">
                <a16:creationId xmlns:a16="http://schemas.microsoft.com/office/drawing/2014/main" id="{0BBC2D4D-0775-694E-9724-A64F1B5C93E5}"/>
              </a:ext>
            </a:extLst>
          </p:cNvPr>
          <p:cNvSpPr/>
          <p:nvPr/>
        </p:nvSpPr>
        <p:spPr>
          <a:xfrm>
            <a:off x="4164483" y="2435319"/>
            <a:ext cx="3863034" cy="6633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6" name="TextBox 15">
            <a:extLst>
              <a:ext uri="{FF2B5EF4-FFF2-40B4-BE49-F238E27FC236}">
                <a16:creationId xmlns:a16="http://schemas.microsoft.com/office/drawing/2014/main" id="{BC50BC52-A286-FC49-A390-C11C98BBB521}"/>
              </a:ext>
            </a:extLst>
          </p:cNvPr>
          <p:cNvSpPr txBox="1"/>
          <p:nvPr/>
        </p:nvSpPr>
        <p:spPr>
          <a:xfrm>
            <a:off x="4713508" y="2474625"/>
            <a:ext cx="2764984" cy="584775"/>
          </a:xfrm>
          <a:prstGeom prst="rect">
            <a:avLst/>
          </a:prstGeom>
          <a:noFill/>
        </p:spPr>
        <p:txBody>
          <a:bodyPr wrap="square" rtlCol="0">
            <a:spAutoFit/>
          </a:bodyPr>
          <a:lstStyle/>
          <a:p>
            <a:r>
              <a:rPr lang="en-UG" sz="3200" b="1" dirty="0">
                <a:solidFill>
                  <a:schemeClr val="bg1"/>
                </a:solidFill>
                <a:latin typeface="Montserrat" pitchFamily="2" charset="77"/>
              </a:rPr>
              <a:t>THANK YOU</a:t>
            </a:r>
          </a:p>
        </p:txBody>
      </p:sp>
      <p:sp>
        <p:nvSpPr>
          <p:cNvPr id="4" name="TextBox 3">
            <a:extLst>
              <a:ext uri="{FF2B5EF4-FFF2-40B4-BE49-F238E27FC236}">
                <a16:creationId xmlns:a16="http://schemas.microsoft.com/office/drawing/2014/main" id="{BD554A3F-FF6F-464E-96E6-1ACB1077E1D8}"/>
              </a:ext>
            </a:extLst>
          </p:cNvPr>
          <p:cNvSpPr txBox="1"/>
          <p:nvPr/>
        </p:nvSpPr>
        <p:spPr>
          <a:xfrm>
            <a:off x="4647600" y="3263683"/>
            <a:ext cx="2896801" cy="1107996"/>
          </a:xfrm>
          <a:prstGeom prst="rect">
            <a:avLst/>
          </a:prstGeom>
          <a:noFill/>
        </p:spPr>
        <p:txBody>
          <a:bodyPr wrap="square" rtlCol="0">
            <a:spAutoFit/>
          </a:bodyPr>
          <a:lstStyle/>
          <a:p>
            <a:r>
              <a:rPr lang="en-UG" sz="6600" b="1" dirty="0">
                <a:latin typeface="Montserrat" pitchFamily="2" charset="77"/>
              </a:rPr>
              <a:t>Q&amp;A’s</a:t>
            </a:r>
          </a:p>
        </p:txBody>
      </p:sp>
    </p:spTree>
    <p:extLst>
      <p:ext uri="{BB962C8B-B14F-4D97-AF65-F5344CB8AC3E}">
        <p14:creationId xmlns:p14="http://schemas.microsoft.com/office/powerpoint/2010/main" val="895202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26894" y="0"/>
            <a:ext cx="12192000" cy="7508042"/>
          </a:xfrm>
          <a:prstGeom prst="rect">
            <a:avLst/>
          </a:prstGeom>
        </p:spPr>
      </p:pic>
      <p:pic>
        <p:nvPicPr>
          <p:cNvPr id="4" name="Picture 3">
            <a:extLst>
              <a:ext uri="{FF2B5EF4-FFF2-40B4-BE49-F238E27FC236}">
                <a16:creationId xmlns:a16="http://schemas.microsoft.com/office/drawing/2014/main" id="{70232A12-5F22-344B-979F-9891AC2748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sp>
        <p:nvSpPr>
          <p:cNvPr id="11" name="Rectangle 10">
            <a:extLst>
              <a:ext uri="{FF2B5EF4-FFF2-40B4-BE49-F238E27FC236}">
                <a16:creationId xmlns:a16="http://schemas.microsoft.com/office/drawing/2014/main" id="{382644DD-D15F-2D4D-9AC1-FFFF2485CAA2}"/>
              </a:ext>
            </a:extLst>
          </p:cNvPr>
          <p:cNvSpPr/>
          <p:nvPr/>
        </p:nvSpPr>
        <p:spPr>
          <a:xfrm>
            <a:off x="138130" y="695652"/>
            <a:ext cx="3107095" cy="522206"/>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2" name="TextBox 11">
            <a:extLst>
              <a:ext uri="{FF2B5EF4-FFF2-40B4-BE49-F238E27FC236}">
                <a16:creationId xmlns:a16="http://schemas.microsoft.com/office/drawing/2014/main" id="{7D5CC98F-386B-B74C-8B78-E594307F03FF}"/>
              </a:ext>
            </a:extLst>
          </p:cNvPr>
          <p:cNvSpPr txBox="1"/>
          <p:nvPr/>
        </p:nvSpPr>
        <p:spPr>
          <a:xfrm>
            <a:off x="227777" y="722923"/>
            <a:ext cx="2618165" cy="523220"/>
          </a:xfrm>
          <a:prstGeom prst="rect">
            <a:avLst/>
          </a:prstGeom>
          <a:noFill/>
        </p:spPr>
        <p:txBody>
          <a:bodyPr wrap="square" rtlCol="0">
            <a:spAutoFit/>
          </a:bodyPr>
          <a:lstStyle/>
          <a:p>
            <a:r>
              <a:rPr lang="en-UG" sz="2800" b="1" dirty="0">
                <a:solidFill>
                  <a:schemeClr val="bg1"/>
                </a:solidFill>
                <a:latin typeface="Montserrat" pitchFamily="2" charset="77"/>
              </a:rPr>
              <a:t>Background</a:t>
            </a:r>
          </a:p>
        </p:txBody>
      </p:sp>
      <p:sp>
        <p:nvSpPr>
          <p:cNvPr id="13" name="TextBox 12">
            <a:extLst>
              <a:ext uri="{FF2B5EF4-FFF2-40B4-BE49-F238E27FC236}">
                <a16:creationId xmlns:a16="http://schemas.microsoft.com/office/drawing/2014/main" id="{72DEA310-1D07-2A49-B6F8-8367E9305B95}"/>
              </a:ext>
            </a:extLst>
          </p:cNvPr>
          <p:cNvSpPr txBox="1"/>
          <p:nvPr/>
        </p:nvSpPr>
        <p:spPr>
          <a:xfrm>
            <a:off x="111234" y="1323455"/>
            <a:ext cx="11815482" cy="1938992"/>
          </a:xfrm>
          <a:prstGeom prst="rect">
            <a:avLst/>
          </a:prstGeom>
          <a:noFill/>
        </p:spPr>
        <p:txBody>
          <a:bodyPr wrap="square" rtlCol="0">
            <a:spAutoFit/>
          </a:bodyPr>
          <a:lstStyle/>
          <a:p>
            <a:r>
              <a:rPr lang="en-GB" sz="2400" dirty="0" err="1">
                <a:latin typeface="Montserrat Medium" pitchFamily="2" charset="77"/>
              </a:rPr>
              <a:t>Khasakh</a:t>
            </a:r>
            <a:r>
              <a:rPr lang="en-GB" sz="2400" dirty="0">
                <a:latin typeface="Montserrat Medium" pitchFamily="2" charset="77"/>
              </a:rPr>
              <a:t> is a multi purpose cooperative society that's owned governed and subscribed to former and current world vision staff, their spouses and children. It's a Christian ﬁnancial institution that extends credit facilities at most competitive interest rates and growing members savings through attractive interest rates.</a:t>
            </a:r>
            <a:endParaRPr lang="en-UG" sz="2400" dirty="0">
              <a:latin typeface="Montserrat Medium" pitchFamily="2" charset="77"/>
            </a:endParaRPr>
          </a:p>
        </p:txBody>
      </p:sp>
      <p:sp>
        <p:nvSpPr>
          <p:cNvPr id="14" name="Rectangle 13">
            <a:extLst>
              <a:ext uri="{FF2B5EF4-FFF2-40B4-BE49-F238E27FC236}">
                <a16:creationId xmlns:a16="http://schemas.microsoft.com/office/drawing/2014/main" id="{4923840A-DA2C-2A43-A531-3E8D755B4F8A}"/>
              </a:ext>
            </a:extLst>
          </p:cNvPr>
          <p:cNvSpPr/>
          <p:nvPr/>
        </p:nvSpPr>
        <p:spPr>
          <a:xfrm>
            <a:off x="147094" y="3431531"/>
            <a:ext cx="3098131" cy="4948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5" name="TextBox 14">
            <a:extLst>
              <a:ext uri="{FF2B5EF4-FFF2-40B4-BE49-F238E27FC236}">
                <a16:creationId xmlns:a16="http://schemas.microsoft.com/office/drawing/2014/main" id="{60A2FB85-2E83-E74F-B90E-8883AE8FFFE5}"/>
              </a:ext>
            </a:extLst>
          </p:cNvPr>
          <p:cNvSpPr txBox="1"/>
          <p:nvPr/>
        </p:nvSpPr>
        <p:spPr>
          <a:xfrm>
            <a:off x="236742" y="3428730"/>
            <a:ext cx="2187959" cy="523220"/>
          </a:xfrm>
          <a:prstGeom prst="rect">
            <a:avLst/>
          </a:prstGeom>
          <a:noFill/>
        </p:spPr>
        <p:txBody>
          <a:bodyPr wrap="square" rtlCol="0">
            <a:spAutoFit/>
          </a:bodyPr>
          <a:lstStyle/>
          <a:p>
            <a:r>
              <a:rPr lang="en-UG" sz="2800" b="1" dirty="0">
                <a:solidFill>
                  <a:schemeClr val="bg1"/>
                </a:solidFill>
                <a:latin typeface="Montserrat" pitchFamily="2" charset="77"/>
              </a:rPr>
              <a:t>Our Vision</a:t>
            </a:r>
          </a:p>
        </p:txBody>
      </p:sp>
      <p:sp>
        <p:nvSpPr>
          <p:cNvPr id="16" name="TextBox 15">
            <a:extLst>
              <a:ext uri="{FF2B5EF4-FFF2-40B4-BE49-F238E27FC236}">
                <a16:creationId xmlns:a16="http://schemas.microsoft.com/office/drawing/2014/main" id="{982A8E7B-9148-7D4B-8D7D-C43D68F8C18B}"/>
              </a:ext>
            </a:extLst>
          </p:cNvPr>
          <p:cNvSpPr txBox="1"/>
          <p:nvPr/>
        </p:nvSpPr>
        <p:spPr>
          <a:xfrm>
            <a:off x="111234" y="4015904"/>
            <a:ext cx="9885521" cy="461665"/>
          </a:xfrm>
          <a:prstGeom prst="rect">
            <a:avLst/>
          </a:prstGeom>
          <a:noFill/>
        </p:spPr>
        <p:txBody>
          <a:bodyPr wrap="square" rtlCol="0">
            <a:spAutoFit/>
          </a:bodyPr>
          <a:lstStyle/>
          <a:p>
            <a:pPr>
              <a:buNone/>
            </a:pPr>
            <a:r>
              <a:rPr lang="en-US" sz="2400" dirty="0">
                <a:latin typeface="Montserrat Medium" pitchFamily="2" charset="77"/>
              </a:rPr>
              <a:t>A Healthy and Wealthy people Centered Financial Institution.  </a:t>
            </a:r>
          </a:p>
        </p:txBody>
      </p:sp>
      <p:sp>
        <p:nvSpPr>
          <p:cNvPr id="17" name="Rectangle 16">
            <a:extLst>
              <a:ext uri="{FF2B5EF4-FFF2-40B4-BE49-F238E27FC236}">
                <a16:creationId xmlns:a16="http://schemas.microsoft.com/office/drawing/2014/main" id="{DEC6F563-1BE0-3E4A-872C-C28631F74EE7}"/>
              </a:ext>
            </a:extLst>
          </p:cNvPr>
          <p:cNvSpPr/>
          <p:nvPr/>
        </p:nvSpPr>
        <p:spPr>
          <a:xfrm>
            <a:off x="147094" y="4698704"/>
            <a:ext cx="3107095" cy="461665"/>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8" name="TextBox 17">
            <a:extLst>
              <a:ext uri="{FF2B5EF4-FFF2-40B4-BE49-F238E27FC236}">
                <a16:creationId xmlns:a16="http://schemas.microsoft.com/office/drawing/2014/main" id="{CEBEE6E4-1E01-E147-989D-1B93BE2FF1CF}"/>
              </a:ext>
            </a:extLst>
          </p:cNvPr>
          <p:cNvSpPr txBox="1"/>
          <p:nvPr/>
        </p:nvSpPr>
        <p:spPr>
          <a:xfrm>
            <a:off x="236742" y="4644274"/>
            <a:ext cx="2734235" cy="523220"/>
          </a:xfrm>
          <a:prstGeom prst="rect">
            <a:avLst/>
          </a:prstGeom>
          <a:noFill/>
        </p:spPr>
        <p:txBody>
          <a:bodyPr wrap="square" rtlCol="0">
            <a:spAutoFit/>
          </a:bodyPr>
          <a:lstStyle/>
          <a:p>
            <a:r>
              <a:rPr lang="en-US" sz="2800" b="1" dirty="0">
                <a:solidFill>
                  <a:schemeClr val="bg1"/>
                </a:solidFill>
                <a:latin typeface="Montserrat" pitchFamily="2" charset="77"/>
              </a:rPr>
              <a:t>Our Mission</a:t>
            </a:r>
          </a:p>
        </p:txBody>
      </p:sp>
      <p:sp>
        <p:nvSpPr>
          <p:cNvPr id="19" name="TextBox 18">
            <a:extLst>
              <a:ext uri="{FF2B5EF4-FFF2-40B4-BE49-F238E27FC236}">
                <a16:creationId xmlns:a16="http://schemas.microsoft.com/office/drawing/2014/main" id="{28602784-269F-2C45-9992-61F30014974B}"/>
              </a:ext>
            </a:extLst>
          </p:cNvPr>
          <p:cNvSpPr txBox="1"/>
          <p:nvPr/>
        </p:nvSpPr>
        <p:spPr>
          <a:xfrm>
            <a:off x="111234" y="5220562"/>
            <a:ext cx="11015678" cy="461665"/>
          </a:xfrm>
          <a:prstGeom prst="rect">
            <a:avLst/>
          </a:prstGeom>
          <a:noFill/>
        </p:spPr>
        <p:txBody>
          <a:bodyPr wrap="square" rtlCol="0">
            <a:spAutoFit/>
          </a:bodyPr>
          <a:lstStyle/>
          <a:p>
            <a:pPr>
              <a:buNone/>
            </a:pPr>
            <a:r>
              <a:rPr lang="en-US" sz="2400" dirty="0">
                <a:latin typeface="Montserrat Medium" pitchFamily="2" charset="77"/>
              </a:rPr>
              <a:t>To offer reliable and effective services for healthy and wealthy people.</a:t>
            </a:r>
          </a:p>
        </p:txBody>
      </p:sp>
    </p:spTree>
    <p:extLst>
      <p:ext uri="{BB962C8B-B14F-4D97-AF65-F5344CB8AC3E}">
        <p14:creationId xmlns:p14="http://schemas.microsoft.com/office/powerpoint/2010/main" val="2539543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26894" y="0"/>
            <a:ext cx="12192000" cy="7508042"/>
          </a:xfrm>
          <a:prstGeom prst="rect">
            <a:avLst/>
          </a:prstGeom>
        </p:spPr>
      </p:pic>
      <p:pic>
        <p:nvPicPr>
          <p:cNvPr id="4" name="Picture 3">
            <a:extLst>
              <a:ext uri="{FF2B5EF4-FFF2-40B4-BE49-F238E27FC236}">
                <a16:creationId xmlns:a16="http://schemas.microsoft.com/office/drawing/2014/main" id="{70232A12-5F22-344B-979F-9891AC2748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sp>
        <p:nvSpPr>
          <p:cNvPr id="11" name="Rectangle 10">
            <a:extLst>
              <a:ext uri="{FF2B5EF4-FFF2-40B4-BE49-F238E27FC236}">
                <a16:creationId xmlns:a16="http://schemas.microsoft.com/office/drawing/2014/main" id="{382644DD-D15F-2D4D-9AC1-FFFF2485CAA2}"/>
              </a:ext>
            </a:extLst>
          </p:cNvPr>
          <p:cNvSpPr/>
          <p:nvPr/>
        </p:nvSpPr>
        <p:spPr>
          <a:xfrm>
            <a:off x="138131" y="1108547"/>
            <a:ext cx="2515422" cy="6633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2" name="TextBox 11">
            <a:extLst>
              <a:ext uri="{FF2B5EF4-FFF2-40B4-BE49-F238E27FC236}">
                <a16:creationId xmlns:a16="http://schemas.microsoft.com/office/drawing/2014/main" id="{7D5CC98F-386B-B74C-8B78-E594307F03FF}"/>
              </a:ext>
            </a:extLst>
          </p:cNvPr>
          <p:cNvSpPr txBox="1"/>
          <p:nvPr/>
        </p:nvSpPr>
        <p:spPr>
          <a:xfrm>
            <a:off x="227778" y="1147853"/>
            <a:ext cx="2279116" cy="523220"/>
          </a:xfrm>
          <a:prstGeom prst="rect">
            <a:avLst/>
          </a:prstGeom>
          <a:noFill/>
        </p:spPr>
        <p:txBody>
          <a:bodyPr wrap="square" rtlCol="0">
            <a:spAutoFit/>
          </a:bodyPr>
          <a:lstStyle/>
          <a:p>
            <a:r>
              <a:rPr lang="en-UG" sz="2800" b="1" dirty="0">
                <a:solidFill>
                  <a:schemeClr val="bg1"/>
                </a:solidFill>
                <a:latin typeface="Montserrat" pitchFamily="2" charset="77"/>
              </a:rPr>
              <a:t>Objectives</a:t>
            </a:r>
          </a:p>
        </p:txBody>
      </p:sp>
      <p:sp>
        <p:nvSpPr>
          <p:cNvPr id="13" name="TextBox 12">
            <a:extLst>
              <a:ext uri="{FF2B5EF4-FFF2-40B4-BE49-F238E27FC236}">
                <a16:creationId xmlns:a16="http://schemas.microsoft.com/office/drawing/2014/main" id="{72DEA310-1D07-2A49-B6F8-8367E9305B95}"/>
              </a:ext>
            </a:extLst>
          </p:cNvPr>
          <p:cNvSpPr txBox="1"/>
          <p:nvPr/>
        </p:nvSpPr>
        <p:spPr>
          <a:xfrm>
            <a:off x="523611" y="2086391"/>
            <a:ext cx="11426341" cy="2677656"/>
          </a:xfrm>
          <a:prstGeom prst="rect">
            <a:avLst/>
          </a:prstGeom>
          <a:noFill/>
        </p:spPr>
        <p:txBody>
          <a:bodyPr wrap="square" rtlCol="0">
            <a:spAutoFit/>
          </a:bodyPr>
          <a:lstStyle/>
          <a:p>
            <a:r>
              <a:rPr lang="en-GB" sz="2400" dirty="0">
                <a:latin typeface="Montserrat Medium" pitchFamily="2" charset="77"/>
              </a:rPr>
              <a:t>To grow the savings portfolio and members of the cooperative.</a:t>
            </a:r>
          </a:p>
          <a:p>
            <a:endParaRPr lang="en-GB" sz="2400" dirty="0">
              <a:latin typeface="Montserrat Medium" pitchFamily="2" charset="77"/>
            </a:endParaRPr>
          </a:p>
          <a:p>
            <a:r>
              <a:rPr lang="en-GB" sz="2400" dirty="0">
                <a:latin typeface="Montserrat Medium" pitchFamily="2" charset="77"/>
              </a:rPr>
              <a:t>To provide affordable financial services to members.</a:t>
            </a:r>
          </a:p>
          <a:p>
            <a:endParaRPr lang="en-GB" sz="2400" dirty="0">
              <a:latin typeface="Montserrat Medium" pitchFamily="2" charset="77"/>
            </a:endParaRPr>
          </a:p>
          <a:p>
            <a:r>
              <a:rPr lang="en-GB" sz="2400" dirty="0">
                <a:latin typeface="Montserrat Medium" pitchFamily="2" charset="77"/>
              </a:rPr>
              <a:t>To improve governance, management, accountability and transparency.</a:t>
            </a:r>
          </a:p>
          <a:p>
            <a:endParaRPr lang="en-GB" sz="2400" dirty="0">
              <a:latin typeface="Montserrat Medium" pitchFamily="2" charset="77"/>
            </a:endParaRPr>
          </a:p>
          <a:p>
            <a:r>
              <a:rPr lang="en-GB" sz="2400" dirty="0">
                <a:latin typeface="Montserrat Medium" pitchFamily="2" charset="77"/>
              </a:rPr>
              <a:t>To improve organizational accountability and transparency to members.</a:t>
            </a:r>
          </a:p>
        </p:txBody>
      </p:sp>
      <p:pic>
        <p:nvPicPr>
          <p:cNvPr id="3" name="Picture 2">
            <a:extLst>
              <a:ext uri="{FF2B5EF4-FFF2-40B4-BE49-F238E27FC236}">
                <a16:creationId xmlns:a16="http://schemas.microsoft.com/office/drawing/2014/main" id="{107EE7EE-E137-0841-8E81-2E0DAC67D4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269" y="2180743"/>
            <a:ext cx="310105" cy="314412"/>
          </a:xfrm>
          <a:prstGeom prst="rect">
            <a:avLst/>
          </a:prstGeom>
        </p:spPr>
      </p:pic>
      <p:pic>
        <p:nvPicPr>
          <p:cNvPr id="7" name="Picture 6">
            <a:extLst>
              <a:ext uri="{FF2B5EF4-FFF2-40B4-BE49-F238E27FC236}">
                <a16:creationId xmlns:a16="http://schemas.microsoft.com/office/drawing/2014/main" id="{C59926F3-0965-E449-86BA-BF76FBF96D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0268" y="2903962"/>
            <a:ext cx="310105" cy="314412"/>
          </a:xfrm>
          <a:prstGeom prst="rect">
            <a:avLst/>
          </a:prstGeom>
        </p:spPr>
      </p:pic>
      <p:pic>
        <p:nvPicPr>
          <p:cNvPr id="9" name="Picture 8">
            <a:extLst>
              <a:ext uri="{FF2B5EF4-FFF2-40B4-BE49-F238E27FC236}">
                <a16:creationId xmlns:a16="http://schemas.microsoft.com/office/drawing/2014/main" id="{7567D993-1541-5845-8F6D-CBE0D0C5974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0268" y="3627181"/>
            <a:ext cx="310106" cy="314413"/>
          </a:xfrm>
          <a:prstGeom prst="rect">
            <a:avLst/>
          </a:prstGeom>
        </p:spPr>
      </p:pic>
      <p:pic>
        <p:nvPicPr>
          <p:cNvPr id="21" name="Picture 20">
            <a:extLst>
              <a:ext uri="{FF2B5EF4-FFF2-40B4-BE49-F238E27FC236}">
                <a16:creationId xmlns:a16="http://schemas.microsoft.com/office/drawing/2014/main" id="{FEC21AD9-A428-744F-A161-4F84EA970E8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0268" y="4371540"/>
            <a:ext cx="310106" cy="314413"/>
          </a:xfrm>
          <a:prstGeom prst="rect">
            <a:avLst/>
          </a:prstGeom>
        </p:spPr>
      </p:pic>
    </p:spTree>
    <p:extLst>
      <p:ext uri="{BB962C8B-B14F-4D97-AF65-F5344CB8AC3E}">
        <p14:creationId xmlns:p14="http://schemas.microsoft.com/office/powerpoint/2010/main" val="1983076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26894" y="0"/>
            <a:ext cx="12192000" cy="7508042"/>
          </a:xfrm>
          <a:prstGeom prst="rect">
            <a:avLst/>
          </a:prstGeom>
        </p:spPr>
      </p:pic>
      <p:pic>
        <p:nvPicPr>
          <p:cNvPr id="4" name="Picture 3">
            <a:extLst>
              <a:ext uri="{FF2B5EF4-FFF2-40B4-BE49-F238E27FC236}">
                <a16:creationId xmlns:a16="http://schemas.microsoft.com/office/drawing/2014/main" id="{70232A12-5F22-344B-979F-9891AC2748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sp>
        <p:nvSpPr>
          <p:cNvPr id="11" name="Rectangle 10">
            <a:extLst>
              <a:ext uri="{FF2B5EF4-FFF2-40B4-BE49-F238E27FC236}">
                <a16:creationId xmlns:a16="http://schemas.microsoft.com/office/drawing/2014/main" id="{382644DD-D15F-2D4D-9AC1-FFFF2485CAA2}"/>
              </a:ext>
            </a:extLst>
          </p:cNvPr>
          <p:cNvSpPr/>
          <p:nvPr/>
        </p:nvSpPr>
        <p:spPr>
          <a:xfrm>
            <a:off x="182953" y="364472"/>
            <a:ext cx="2745181" cy="6633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2" name="TextBox 11">
            <a:extLst>
              <a:ext uri="{FF2B5EF4-FFF2-40B4-BE49-F238E27FC236}">
                <a16:creationId xmlns:a16="http://schemas.microsoft.com/office/drawing/2014/main" id="{7D5CC98F-386B-B74C-8B78-E594307F03FF}"/>
              </a:ext>
            </a:extLst>
          </p:cNvPr>
          <p:cNvSpPr txBox="1"/>
          <p:nvPr/>
        </p:nvSpPr>
        <p:spPr>
          <a:xfrm>
            <a:off x="272600" y="403778"/>
            <a:ext cx="2521971" cy="523220"/>
          </a:xfrm>
          <a:prstGeom prst="rect">
            <a:avLst/>
          </a:prstGeom>
          <a:noFill/>
        </p:spPr>
        <p:txBody>
          <a:bodyPr wrap="square" rtlCol="0">
            <a:spAutoFit/>
          </a:bodyPr>
          <a:lstStyle/>
          <a:p>
            <a:r>
              <a:rPr lang="en-UG" sz="2800" b="1" dirty="0">
                <a:solidFill>
                  <a:schemeClr val="bg1"/>
                </a:solidFill>
                <a:latin typeface="Montserrat" pitchFamily="2" charset="77"/>
              </a:rPr>
              <a:t>What we do</a:t>
            </a:r>
          </a:p>
        </p:txBody>
      </p:sp>
      <p:sp>
        <p:nvSpPr>
          <p:cNvPr id="13" name="TextBox 12">
            <a:extLst>
              <a:ext uri="{FF2B5EF4-FFF2-40B4-BE49-F238E27FC236}">
                <a16:creationId xmlns:a16="http://schemas.microsoft.com/office/drawing/2014/main" id="{72DEA310-1D07-2A49-B6F8-8367E9305B95}"/>
              </a:ext>
            </a:extLst>
          </p:cNvPr>
          <p:cNvSpPr txBox="1"/>
          <p:nvPr/>
        </p:nvSpPr>
        <p:spPr>
          <a:xfrm>
            <a:off x="714162" y="1398582"/>
            <a:ext cx="10682271" cy="4524315"/>
          </a:xfrm>
          <a:prstGeom prst="rect">
            <a:avLst/>
          </a:prstGeom>
          <a:noFill/>
        </p:spPr>
        <p:txBody>
          <a:bodyPr wrap="square" rtlCol="0">
            <a:spAutoFit/>
          </a:bodyPr>
          <a:lstStyle/>
          <a:p>
            <a:r>
              <a:rPr lang="en-US" sz="2400" dirty="0">
                <a:latin typeface="Montserrat Medium" pitchFamily="2" charset="77"/>
              </a:rPr>
              <a:t>We</a:t>
            </a:r>
            <a:r>
              <a:rPr lang="en-US" sz="2400" dirty="0">
                <a:latin typeface="Montserrat" pitchFamily="2" charset="77"/>
              </a:rPr>
              <a:t> </a:t>
            </a:r>
            <a:r>
              <a:rPr lang="en-US" sz="2400" b="1" dirty="0">
                <a:latin typeface="Montserrat" pitchFamily="2" charset="77"/>
              </a:rPr>
              <a:t>encourage</a:t>
            </a:r>
            <a:r>
              <a:rPr lang="en-US" sz="2400" dirty="0">
                <a:latin typeface="Montserrat" pitchFamily="2" charset="77"/>
              </a:rPr>
              <a:t> </a:t>
            </a:r>
            <a:r>
              <a:rPr lang="en-US" sz="2400" dirty="0">
                <a:latin typeface="Montserrat Medium" pitchFamily="2" charset="77"/>
              </a:rPr>
              <a:t>members to develop a saving culture through the available savings products that we offer.</a:t>
            </a:r>
          </a:p>
          <a:p>
            <a:endParaRPr lang="en-US" sz="2400" dirty="0">
              <a:latin typeface="Montserrat" pitchFamily="2" charset="77"/>
            </a:endParaRPr>
          </a:p>
          <a:p>
            <a:r>
              <a:rPr lang="en-US" sz="2400" dirty="0">
                <a:latin typeface="Montserrat Medium" pitchFamily="2" charset="77"/>
              </a:rPr>
              <a:t>We provide </a:t>
            </a:r>
            <a:r>
              <a:rPr lang="en-US" sz="2400" b="1" dirty="0">
                <a:latin typeface="Montserrat" pitchFamily="2" charset="77"/>
              </a:rPr>
              <a:t>affordable</a:t>
            </a:r>
            <a:r>
              <a:rPr lang="en-US" sz="2400" dirty="0">
                <a:latin typeface="Montserrat" pitchFamily="2" charset="77"/>
              </a:rPr>
              <a:t> </a:t>
            </a:r>
            <a:r>
              <a:rPr lang="en-US" sz="2400" dirty="0">
                <a:latin typeface="Montserrat Medium" pitchFamily="2" charset="77"/>
              </a:rPr>
              <a:t>credit services to members-16% per annum</a:t>
            </a:r>
          </a:p>
          <a:p>
            <a:r>
              <a:rPr lang="en-US" sz="2400" dirty="0">
                <a:latin typeface="Montserrat Medium" pitchFamily="2" charset="77"/>
              </a:rPr>
              <a:t>on reducing balance.</a:t>
            </a:r>
          </a:p>
          <a:p>
            <a:endParaRPr lang="en-US" sz="2400" dirty="0">
              <a:latin typeface="Montserrat" pitchFamily="2" charset="77"/>
            </a:endParaRPr>
          </a:p>
          <a:p>
            <a:r>
              <a:rPr lang="en-US" sz="2400" dirty="0">
                <a:latin typeface="Montserrat Medium" pitchFamily="2" charset="77"/>
              </a:rPr>
              <a:t>We provide </a:t>
            </a:r>
            <a:r>
              <a:rPr lang="en-US" sz="2400" b="1" dirty="0">
                <a:latin typeface="Montserrat" pitchFamily="2" charset="77"/>
              </a:rPr>
              <a:t>free</a:t>
            </a:r>
            <a:r>
              <a:rPr lang="en-US" sz="2400" dirty="0">
                <a:latin typeface="Montserrat" pitchFamily="2" charset="77"/>
              </a:rPr>
              <a:t> </a:t>
            </a:r>
            <a:r>
              <a:rPr lang="en-US" sz="2400" dirty="0">
                <a:latin typeface="Montserrat Medium" pitchFamily="2" charset="77"/>
              </a:rPr>
              <a:t>financial services like training members on how to manage their finances for</a:t>
            </a:r>
            <a:r>
              <a:rPr lang="en-US" sz="2400" dirty="0">
                <a:latin typeface="Montserrat" pitchFamily="2" charset="77"/>
              </a:rPr>
              <a:t> </a:t>
            </a:r>
            <a:r>
              <a:rPr lang="en-US" sz="2400" b="1" dirty="0">
                <a:latin typeface="Montserrat" pitchFamily="2" charset="77"/>
              </a:rPr>
              <a:t>sustainability</a:t>
            </a:r>
            <a:r>
              <a:rPr lang="en-US" sz="2400" dirty="0">
                <a:latin typeface="Montserrat" pitchFamily="2" charset="77"/>
              </a:rPr>
              <a:t>.</a:t>
            </a:r>
          </a:p>
          <a:p>
            <a:endParaRPr lang="en-US" sz="2400" dirty="0">
              <a:latin typeface="Montserrat" pitchFamily="2" charset="77"/>
            </a:endParaRPr>
          </a:p>
          <a:p>
            <a:r>
              <a:rPr lang="en-US" sz="2400" dirty="0">
                <a:latin typeface="Montserrat Medium" pitchFamily="2" charset="77"/>
              </a:rPr>
              <a:t>We are </a:t>
            </a:r>
            <a:r>
              <a:rPr lang="en-US" sz="2400" b="1" dirty="0">
                <a:latin typeface="Montserrat" pitchFamily="2" charset="77"/>
              </a:rPr>
              <a:t>responsive</a:t>
            </a:r>
            <a:r>
              <a:rPr lang="en-US" sz="2400" dirty="0">
                <a:latin typeface="Montserrat" pitchFamily="2" charset="77"/>
              </a:rPr>
              <a:t> </a:t>
            </a:r>
            <a:r>
              <a:rPr lang="en-US" sz="2400" dirty="0">
                <a:latin typeface="Montserrat Medium" pitchFamily="2" charset="77"/>
              </a:rPr>
              <a:t>as we deliberate in a timely manner.</a:t>
            </a:r>
          </a:p>
          <a:p>
            <a:endParaRPr lang="en-US" sz="2400" dirty="0">
              <a:latin typeface="Montserrat" pitchFamily="2" charset="77"/>
            </a:endParaRPr>
          </a:p>
          <a:p>
            <a:r>
              <a:rPr lang="en-US" sz="2400" dirty="0">
                <a:latin typeface="Montserrat Medium" pitchFamily="2" charset="77"/>
              </a:rPr>
              <a:t>We are </a:t>
            </a:r>
            <a:r>
              <a:rPr lang="en-US" sz="2400" b="1" dirty="0">
                <a:latin typeface="Montserrat" pitchFamily="2" charset="77"/>
              </a:rPr>
              <a:t>Flexible</a:t>
            </a:r>
            <a:r>
              <a:rPr lang="en-US" sz="2400" dirty="0">
                <a:latin typeface="Montserrat" pitchFamily="2" charset="77"/>
              </a:rPr>
              <a:t> </a:t>
            </a:r>
            <a:r>
              <a:rPr lang="en-US" sz="2400" dirty="0">
                <a:latin typeface="Montserrat Medium" pitchFamily="2" charset="77"/>
              </a:rPr>
              <a:t>as the executive committee reserves the right</a:t>
            </a:r>
            <a:r>
              <a:rPr lang="en-GB" sz="2400" dirty="0">
                <a:latin typeface="Montserrat Medium" pitchFamily="2" charset="77"/>
              </a:rPr>
              <a:t>.</a:t>
            </a:r>
          </a:p>
        </p:txBody>
      </p:sp>
      <p:pic>
        <p:nvPicPr>
          <p:cNvPr id="3" name="Picture 2">
            <a:extLst>
              <a:ext uri="{FF2B5EF4-FFF2-40B4-BE49-F238E27FC236}">
                <a16:creationId xmlns:a16="http://schemas.microsoft.com/office/drawing/2014/main" id="{107EE7EE-E137-0841-8E81-2E0DAC67D4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953" y="1445374"/>
            <a:ext cx="439913" cy="446023"/>
          </a:xfrm>
          <a:prstGeom prst="rect">
            <a:avLst/>
          </a:prstGeom>
        </p:spPr>
      </p:pic>
      <p:pic>
        <p:nvPicPr>
          <p:cNvPr id="7" name="Picture 6">
            <a:extLst>
              <a:ext uri="{FF2B5EF4-FFF2-40B4-BE49-F238E27FC236}">
                <a16:creationId xmlns:a16="http://schemas.microsoft.com/office/drawing/2014/main" id="{C59926F3-0965-E449-86BA-BF76FBF96D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953" y="2539113"/>
            <a:ext cx="439913" cy="446023"/>
          </a:xfrm>
          <a:prstGeom prst="rect">
            <a:avLst/>
          </a:prstGeom>
        </p:spPr>
      </p:pic>
      <p:pic>
        <p:nvPicPr>
          <p:cNvPr id="9" name="Picture 8">
            <a:extLst>
              <a:ext uri="{FF2B5EF4-FFF2-40B4-BE49-F238E27FC236}">
                <a16:creationId xmlns:a16="http://schemas.microsoft.com/office/drawing/2014/main" id="{7567D993-1541-5845-8F6D-CBE0D0C5974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2953" y="3661805"/>
            <a:ext cx="439914" cy="446024"/>
          </a:xfrm>
          <a:prstGeom prst="rect">
            <a:avLst/>
          </a:prstGeom>
        </p:spPr>
      </p:pic>
      <p:pic>
        <p:nvPicPr>
          <p:cNvPr id="21" name="Picture 20">
            <a:extLst>
              <a:ext uri="{FF2B5EF4-FFF2-40B4-BE49-F238E27FC236}">
                <a16:creationId xmlns:a16="http://schemas.microsoft.com/office/drawing/2014/main" id="{FEC21AD9-A428-744F-A161-4F84EA970E8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2953" y="4692130"/>
            <a:ext cx="439914" cy="446024"/>
          </a:xfrm>
          <a:prstGeom prst="rect">
            <a:avLst/>
          </a:prstGeom>
        </p:spPr>
      </p:pic>
      <p:pic>
        <p:nvPicPr>
          <p:cNvPr id="5" name="Picture 4">
            <a:extLst>
              <a:ext uri="{FF2B5EF4-FFF2-40B4-BE49-F238E27FC236}">
                <a16:creationId xmlns:a16="http://schemas.microsoft.com/office/drawing/2014/main" id="{1356AB71-31BE-154D-8CB0-9C9BE3A60F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2953" y="5418644"/>
            <a:ext cx="439914" cy="446024"/>
          </a:xfrm>
          <a:prstGeom prst="rect">
            <a:avLst/>
          </a:prstGeom>
        </p:spPr>
      </p:pic>
    </p:spTree>
    <p:extLst>
      <p:ext uri="{BB962C8B-B14F-4D97-AF65-F5344CB8AC3E}">
        <p14:creationId xmlns:p14="http://schemas.microsoft.com/office/powerpoint/2010/main" val="2951910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0" y="0"/>
            <a:ext cx="12192000" cy="7508042"/>
          </a:xfrm>
          <a:prstGeom prst="rect">
            <a:avLst/>
          </a:prstGeom>
        </p:spPr>
      </p:pic>
      <p:pic>
        <p:nvPicPr>
          <p:cNvPr id="4" name="Picture 3">
            <a:extLst>
              <a:ext uri="{FF2B5EF4-FFF2-40B4-BE49-F238E27FC236}">
                <a16:creationId xmlns:a16="http://schemas.microsoft.com/office/drawing/2014/main" id="{70232A12-5F22-344B-979F-9891AC2748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sp>
        <p:nvSpPr>
          <p:cNvPr id="15" name="Rectangle 14">
            <a:extLst>
              <a:ext uri="{FF2B5EF4-FFF2-40B4-BE49-F238E27FC236}">
                <a16:creationId xmlns:a16="http://schemas.microsoft.com/office/drawing/2014/main" id="{0BBC2D4D-0775-694E-9724-A64F1B5C93E5}"/>
              </a:ext>
            </a:extLst>
          </p:cNvPr>
          <p:cNvSpPr/>
          <p:nvPr/>
        </p:nvSpPr>
        <p:spPr>
          <a:xfrm>
            <a:off x="182953" y="364473"/>
            <a:ext cx="2897703" cy="594810"/>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6" name="TextBox 15">
            <a:extLst>
              <a:ext uri="{FF2B5EF4-FFF2-40B4-BE49-F238E27FC236}">
                <a16:creationId xmlns:a16="http://schemas.microsoft.com/office/drawing/2014/main" id="{BC50BC52-A286-FC49-A390-C11C98BBB521}"/>
              </a:ext>
            </a:extLst>
          </p:cNvPr>
          <p:cNvSpPr txBox="1"/>
          <p:nvPr/>
        </p:nvSpPr>
        <p:spPr>
          <a:xfrm>
            <a:off x="272601" y="403778"/>
            <a:ext cx="2818942" cy="523220"/>
          </a:xfrm>
          <a:prstGeom prst="rect">
            <a:avLst/>
          </a:prstGeom>
          <a:noFill/>
        </p:spPr>
        <p:txBody>
          <a:bodyPr wrap="square" rtlCol="0">
            <a:spAutoFit/>
          </a:bodyPr>
          <a:lstStyle/>
          <a:p>
            <a:r>
              <a:rPr lang="en-GB" sz="2800" b="1" dirty="0">
                <a:solidFill>
                  <a:schemeClr val="bg1"/>
                </a:solidFill>
                <a:latin typeface="Montserrat" pitchFamily="2" charset="77"/>
              </a:rPr>
              <a:t>Management</a:t>
            </a:r>
            <a:endParaRPr lang="en-UG" sz="2800" b="1" dirty="0">
              <a:solidFill>
                <a:schemeClr val="bg1"/>
              </a:solidFill>
              <a:latin typeface="Montserrat" pitchFamily="2" charset="77"/>
            </a:endParaRPr>
          </a:p>
        </p:txBody>
      </p:sp>
      <p:sp>
        <p:nvSpPr>
          <p:cNvPr id="8" name="Rectangle 7">
            <a:extLst>
              <a:ext uri="{FF2B5EF4-FFF2-40B4-BE49-F238E27FC236}">
                <a16:creationId xmlns:a16="http://schemas.microsoft.com/office/drawing/2014/main" id="{56FE1BD2-5EE2-B64E-85B9-3B63956EC286}"/>
              </a:ext>
            </a:extLst>
          </p:cNvPr>
          <p:cNvSpPr/>
          <p:nvPr/>
        </p:nvSpPr>
        <p:spPr>
          <a:xfrm>
            <a:off x="545203" y="1392333"/>
            <a:ext cx="10562297" cy="4524315"/>
          </a:xfrm>
          <a:prstGeom prst="rect">
            <a:avLst/>
          </a:prstGeom>
        </p:spPr>
        <p:txBody>
          <a:bodyPr wrap="square">
            <a:spAutoFit/>
          </a:bodyPr>
          <a:lstStyle/>
          <a:p>
            <a:r>
              <a:rPr lang="en-GB" sz="2400" dirty="0">
                <a:latin typeface="Montserrat Medium" pitchFamily="2" charset="77"/>
              </a:rPr>
              <a:t>We have an Executive committee headed by the chairperson,</a:t>
            </a:r>
          </a:p>
          <a:p>
            <a:r>
              <a:rPr lang="en-GB" sz="2400" dirty="0">
                <a:latin typeface="Montserrat Medium" pitchFamily="2" charset="77"/>
              </a:rPr>
              <a:t>Vice chairperson, treasurer, secretary  and regional representatives</a:t>
            </a:r>
          </a:p>
          <a:p>
            <a:r>
              <a:rPr lang="en-GB" sz="2400" dirty="0">
                <a:latin typeface="Montserrat Medium" pitchFamily="2" charset="77"/>
              </a:rPr>
              <a:t>to oversee operations of the Cooperative.</a:t>
            </a:r>
          </a:p>
          <a:p>
            <a:endParaRPr lang="en-GB" sz="2400" dirty="0">
              <a:latin typeface="Montserrat Medium" pitchFamily="2" charset="77"/>
            </a:endParaRPr>
          </a:p>
          <a:p>
            <a:r>
              <a:rPr lang="en-GB" sz="2400" dirty="0">
                <a:latin typeface="Montserrat Medium" pitchFamily="2" charset="77"/>
              </a:rPr>
              <a:t>We also have a supervisory committee which does the supervisory</a:t>
            </a:r>
          </a:p>
          <a:p>
            <a:r>
              <a:rPr lang="en-GB" sz="2400" dirty="0">
                <a:latin typeface="Montserrat Medium" pitchFamily="2" charset="77"/>
              </a:rPr>
              <a:t>role to the executive committee. All these board members  are</a:t>
            </a:r>
          </a:p>
          <a:p>
            <a:r>
              <a:rPr lang="en-GB" sz="2400" dirty="0">
                <a:latin typeface="Montserrat Medium" pitchFamily="2" charset="77"/>
              </a:rPr>
              <a:t>elected at the Annual General Meeting.</a:t>
            </a:r>
          </a:p>
          <a:p>
            <a:endParaRPr lang="en-GB" sz="2400" dirty="0">
              <a:latin typeface="Montserrat Medium" pitchFamily="2" charset="77"/>
            </a:endParaRPr>
          </a:p>
          <a:p>
            <a:r>
              <a:rPr lang="en-GB" sz="2400" dirty="0">
                <a:latin typeface="Montserrat Medium" pitchFamily="2" charset="77"/>
              </a:rPr>
              <a:t>Audit is done annually to ensure that proper books of account are</a:t>
            </a:r>
          </a:p>
          <a:p>
            <a:r>
              <a:rPr lang="en-GB" sz="2400" dirty="0">
                <a:latin typeface="Montserrat Medium" pitchFamily="2" charset="77"/>
              </a:rPr>
              <a:t>kept and these in turn are displayed at the AGM.</a:t>
            </a:r>
          </a:p>
          <a:p>
            <a:endParaRPr lang="en-GB" sz="2400" dirty="0">
              <a:latin typeface="Montserrat Medium" pitchFamily="2" charset="77"/>
            </a:endParaRPr>
          </a:p>
          <a:p>
            <a:r>
              <a:rPr lang="en-GB" sz="2400" dirty="0">
                <a:latin typeface="Montserrat Medium" pitchFamily="2" charset="77"/>
              </a:rPr>
              <a:t>Annual General Meeting is  held after the audit exercise.</a:t>
            </a:r>
          </a:p>
        </p:txBody>
      </p:sp>
      <p:cxnSp>
        <p:nvCxnSpPr>
          <p:cNvPr id="17" name="Straight Connector 16">
            <a:extLst>
              <a:ext uri="{FF2B5EF4-FFF2-40B4-BE49-F238E27FC236}">
                <a16:creationId xmlns:a16="http://schemas.microsoft.com/office/drawing/2014/main" id="{96936EC5-2EB3-2149-AFC7-2A4C828AF13F}"/>
              </a:ext>
            </a:extLst>
          </p:cNvPr>
          <p:cNvCxnSpPr>
            <a:cxnSpLocks/>
          </p:cNvCxnSpPr>
          <p:nvPr/>
        </p:nvCxnSpPr>
        <p:spPr>
          <a:xfrm>
            <a:off x="344318" y="1488142"/>
            <a:ext cx="0" cy="977152"/>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EDC322-04BE-2B4E-99CE-765C56D54943}"/>
              </a:ext>
            </a:extLst>
          </p:cNvPr>
          <p:cNvCxnSpPr>
            <a:cxnSpLocks/>
          </p:cNvCxnSpPr>
          <p:nvPr/>
        </p:nvCxnSpPr>
        <p:spPr>
          <a:xfrm>
            <a:off x="344318" y="2976283"/>
            <a:ext cx="0" cy="977152"/>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99F7BB-8BAB-7847-A8E5-E1942ED91CD2}"/>
              </a:ext>
            </a:extLst>
          </p:cNvPr>
          <p:cNvCxnSpPr>
            <a:cxnSpLocks/>
          </p:cNvCxnSpPr>
          <p:nvPr/>
        </p:nvCxnSpPr>
        <p:spPr>
          <a:xfrm>
            <a:off x="344318" y="4419600"/>
            <a:ext cx="0" cy="681318"/>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1B1823-E47B-8E4E-8851-3DB3830DA654}"/>
              </a:ext>
            </a:extLst>
          </p:cNvPr>
          <p:cNvCxnSpPr>
            <a:cxnSpLocks/>
          </p:cNvCxnSpPr>
          <p:nvPr/>
        </p:nvCxnSpPr>
        <p:spPr>
          <a:xfrm>
            <a:off x="344318" y="5405717"/>
            <a:ext cx="0" cy="493001"/>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146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2917" y="0"/>
            <a:ext cx="12192000" cy="7508042"/>
          </a:xfrm>
          <a:prstGeom prst="rect">
            <a:avLst/>
          </a:prstGeom>
        </p:spPr>
      </p:pic>
      <p:pic>
        <p:nvPicPr>
          <p:cNvPr id="4" name="Picture 3">
            <a:extLst>
              <a:ext uri="{FF2B5EF4-FFF2-40B4-BE49-F238E27FC236}">
                <a16:creationId xmlns:a16="http://schemas.microsoft.com/office/drawing/2014/main" id="{70232A12-5F22-344B-979F-9891AC2748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sp>
        <p:nvSpPr>
          <p:cNvPr id="15" name="Rectangle 14">
            <a:extLst>
              <a:ext uri="{FF2B5EF4-FFF2-40B4-BE49-F238E27FC236}">
                <a16:creationId xmlns:a16="http://schemas.microsoft.com/office/drawing/2014/main" id="{0BBC2D4D-0775-694E-9724-A64F1B5C93E5}"/>
              </a:ext>
            </a:extLst>
          </p:cNvPr>
          <p:cNvSpPr/>
          <p:nvPr/>
        </p:nvSpPr>
        <p:spPr>
          <a:xfrm>
            <a:off x="182952" y="364472"/>
            <a:ext cx="4483655" cy="6633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6" name="TextBox 15">
            <a:extLst>
              <a:ext uri="{FF2B5EF4-FFF2-40B4-BE49-F238E27FC236}">
                <a16:creationId xmlns:a16="http://schemas.microsoft.com/office/drawing/2014/main" id="{BC50BC52-A286-FC49-A390-C11C98BBB521}"/>
              </a:ext>
            </a:extLst>
          </p:cNvPr>
          <p:cNvSpPr txBox="1"/>
          <p:nvPr/>
        </p:nvSpPr>
        <p:spPr>
          <a:xfrm>
            <a:off x="272600" y="403778"/>
            <a:ext cx="4397372" cy="523220"/>
          </a:xfrm>
          <a:prstGeom prst="rect">
            <a:avLst/>
          </a:prstGeom>
          <a:noFill/>
        </p:spPr>
        <p:txBody>
          <a:bodyPr wrap="square" rtlCol="0">
            <a:spAutoFit/>
          </a:bodyPr>
          <a:lstStyle/>
          <a:p>
            <a:r>
              <a:rPr lang="en-GB" sz="2800" b="1" dirty="0">
                <a:solidFill>
                  <a:schemeClr val="bg1"/>
                </a:solidFill>
                <a:latin typeface="Montserrat" pitchFamily="2" charset="77"/>
              </a:rPr>
              <a:t>How to join KHASAKH</a:t>
            </a:r>
            <a:endParaRPr lang="en-UG" sz="2800" b="1" dirty="0">
              <a:solidFill>
                <a:schemeClr val="bg1"/>
              </a:solidFill>
              <a:latin typeface="Montserrat" pitchFamily="2" charset="77"/>
            </a:endParaRPr>
          </a:p>
        </p:txBody>
      </p:sp>
      <p:sp>
        <p:nvSpPr>
          <p:cNvPr id="8" name="Rectangle 7">
            <a:extLst>
              <a:ext uri="{FF2B5EF4-FFF2-40B4-BE49-F238E27FC236}">
                <a16:creationId xmlns:a16="http://schemas.microsoft.com/office/drawing/2014/main" id="{56FE1BD2-5EE2-B64E-85B9-3B63956EC286}"/>
              </a:ext>
            </a:extLst>
          </p:cNvPr>
          <p:cNvSpPr/>
          <p:nvPr/>
        </p:nvSpPr>
        <p:spPr>
          <a:xfrm>
            <a:off x="524883" y="1139297"/>
            <a:ext cx="11322792" cy="5262979"/>
          </a:xfrm>
          <a:prstGeom prst="rect">
            <a:avLst/>
          </a:prstGeom>
        </p:spPr>
        <p:txBody>
          <a:bodyPr wrap="square">
            <a:spAutoFit/>
          </a:bodyPr>
          <a:lstStyle/>
          <a:p>
            <a:r>
              <a:rPr lang="en-GB" sz="2400" dirty="0">
                <a:latin typeface="Montserrat Medium" pitchFamily="2" charset="77"/>
              </a:rPr>
              <a:t>Membership is  open to all World Vision Uganda staff and their spouses, ex-staff of the Organization and their spouses .</a:t>
            </a:r>
          </a:p>
          <a:p>
            <a:endParaRPr lang="en-GB" sz="2400" dirty="0">
              <a:latin typeface="Montserrat Medium" pitchFamily="2" charset="77"/>
            </a:endParaRPr>
          </a:p>
          <a:p>
            <a:r>
              <a:rPr lang="en-GB" sz="2400" dirty="0">
                <a:latin typeface="Montserrat Medium" pitchFamily="2" charset="77"/>
              </a:rPr>
              <a:t>At entry, one fills an entry form indicating personal details and amount to save on a monthly basis. A subscription fee of </a:t>
            </a:r>
            <a:r>
              <a:rPr lang="en-GB" sz="2400" b="1" dirty="0">
                <a:latin typeface="Montserrat SemiBold" pitchFamily="2" charset="77"/>
              </a:rPr>
              <a:t>30,000Ugx</a:t>
            </a:r>
            <a:r>
              <a:rPr lang="en-GB" sz="2400" dirty="0">
                <a:latin typeface="Montserrat Medium" pitchFamily="2" charset="77"/>
              </a:rPr>
              <a:t> is deducted from the first instalment.</a:t>
            </a:r>
          </a:p>
          <a:p>
            <a:endParaRPr lang="en-GB" sz="2400" dirty="0">
              <a:latin typeface="Montserrat Medium" pitchFamily="2" charset="77"/>
            </a:endParaRPr>
          </a:p>
          <a:p>
            <a:r>
              <a:rPr lang="en-GB" sz="2400" dirty="0">
                <a:latin typeface="Montserrat Medium" pitchFamily="2" charset="77"/>
              </a:rPr>
              <a:t>Minimum saving is </a:t>
            </a:r>
            <a:r>
              <a:rPr lang="en-GB" sz="2400" b="1" dirty="0">
                <a:latin typeface="Montserrat SemiBold" pitchFamily="2" charset="77"/>
              </a:rPr>
              <a:t>100,000Ugx</a:t>
            </a:r>
            <a:r>
              <a:rPr lang="en-GB" sz="2400" dirty="0">
                <a:latin typeface="Montserrat Medium" pitchFamily="2" charset="77"/>
              </a:rPr>
              <a:t> and minimum number of shares at entry are </a:t>
            </a:r>
            <a:r>
              <a:rPr lang="en-GB" sz="2400" b="1" dirty="0">
                <a:latin typeface="Montserrat SemiBold" pitchFamily="2" charset="77"/>
              </a:rPr>
              <a:t>2 @ 25,000Ugx</a:t>
            </a:r>
            <a:r>
              <a:rPr lang="en-GB" sz="2400" dirty="0">
                <a:latin typeface="Montserrat Medium" pitchFamily="2" charset="77"/>
              </a:rPr>
              <a:t>. A client’s saving is divided by two half to share capital purchase up to </a:t>
            </a:r>
            <a:r>
              <a:rPr lang="en-GB" sz="2400" b="1" dirty="0">
                <a:latin typeface="Montserrat SemiBold" pitchFamily="2" charset="77"/>
              </a:rPr>
              <a:t>1,600,000/= </a:t>
            </a:r>
            <a:r>
              <a:rPr lang="en-GB" sz="2400" dirty="0">
                <a:latin typeface="Montserrat Medium" pitchFamily="2" charset="77"/>
              </a:rPr>
              <a:t>of shares and the other half to savings.</a:t>
            </a:r>
          </a:p>
          <a:p>
            <a:endParaRPr lang="en-GB" sz="2400" dirty="0">
              <a:latin typeface="Montserrat Medium" pitchFamily="2" charset="77"/>
            </a:endParaRPr>
          </a:p>
          <a:p>
            <a:r>
              <a:rPr lang="en-GB" sz="2400" dirty="0">
                <a:latin typeface="Montserrat Medium" pitchFamily="2" charset="77"/>
              </a:rPr>
              <a:t>When all shares are fully purchased and a client has obtained full membership, all his/her remittances are taken back to savings.</a:t>
            </a:r>
          </a:p>
        </p:txBody>
      </p:sp>
      <p:cxnSp>
        <p:nvCxnSpPr>
          <p:cNvPr id="17" name="Straight Connector 16">
            <a:extLst>
              <a:ext uri="{FF2B5EF4-FFF2-40B4-BE49-F238E27FC236}">
                <a16:creationId xmlns:a16="http://schemas.microsoft.com/office/drawing/2014/main" id="{96936EC5-2EB3-2149-AFC7-2A4C828AF13F}"/>
              </a:ext>
            </a:extLst>
          </p:cNvPr>
          <p:cNvCxnSpPr>
            <a:cxnSpLocks/>
          </p:cNvCxnSpPr>
          <p:nvPr/>
        </p:nvCxnSpPr>
        <p:spPr>
          <a:xfrm>
            <a:off x="344318" y="1239520"/>
            <a:ext cx="0" cy="609600"/>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EDC322-04BE-2B4E-99CE-765C56D54943}"/>
              </a:ext>
            </a:extLst>
          </p:cNvPr>
          <p:cNvCxnSpPr>
            <a:cxnSpLocks/>
          </p:cNvCxnSpPr>
          <p:nvPr/>
        </p:nvCxnSpPr>
        <p:spPr>
          <a:xfrm>
            <a:off x="344318" y="2305723"/>
            <a:ext cx="0" cy="977152"/>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99F7BB-8BAB-7847-A8E5-E1942ED91CD2}"/>
              </a:ext>
            </a:extLst>
          </p:cNvPr>
          <p:cNvCxnSpPr>
            <a:cxnSpLocks/>
          </p:cNvCxnSpPr>
          <p:nvPr/>
        </p:nvCxnSpPr>
        <p:spPr>
          <a:xfrm>
            <a:off x="343196" y="3850640"/>
            <a:ext cx="1122" cy="1280160"/>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1B1823-E47B-8E4E-8851-3DB3830DA654}"/>
              </a:ext>
            </a:extLst>
          </p:cNvPr>
          <p:cNvCxnSpPr>
            <a:cxnSpLocks/>
          </p:cNvCxnSpPr>
          <p:nvPr/>
        </p:nvCxnSpPr>
        <p:spPr>
          <a:xfrm>
            <a:off x="343196" y="5618480"/>
            <a:ext cx="0" cy="660400"/>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72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BC2D4D-0775-694E-9724-A64F1B5C93E5}"/>
              </a:ext>
            </a:extLst>
          </p:cNvPr>
          <p:cNvSpPr/>
          <p:nvPr/>
        </p:nvSpPr>
        <p:spPr>
          <a:xfrm>
            <a:off x="0" y="0"/>
            <a:ext cx="12192000" cy="6858000"/>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0"/>
            <a:extLst>
              <a:ext uri="{28A0092B-C50C-407E-A947-70E740481C1C}">
                <a14:useLocalDpi xmlns:a14="http://schemas.microsoft.com/office/drawing/2010/main"/>
              </a:ext>
            </a:extLst>
          </a:blip>
          <a:srcRect b="-9479"/>
          <a:stretch/>
        </p:blipFill>
        <p:spPr>
          <a:xfrm>
            <a:off x="0" y="-223520"/>
            <a:ext cx="12192000" cy="7508042"/>
          </a:xfrm>
          <a:prstGeom prst="rect">
            <a:avLst/>
          </a:prstGeom>
        </p:spPr>
      </p:pic>
      <p:sp>
        <p:nvSpPr>
          <p:cNvPr id="16" name="TextBox 15">
            <a:extLst>
              <a:ext uri="{FF2B5EF4-FFF2-40B4-BE49-F238E27FC236}">
                <a16:creationId xmlns:a16="http://schemas.microsoft.com/office/drawing/2014/main" id="{BC50BC52-A286-FC49-A390-C11C98BBB521}"/>
              </a:ext>
            </a:extLst>
          </p:cNvPr>
          <p:cNvSpPr txBox="1"/>
          <p:nvPr/>
        </p:nvSpPr>
        <p:spPr>
          <a:xfrm>
            <a:off x="3260953" y="2782669"/>
            <a:ext cx="5016951" cy="646331"/>
          </a:xfrm>
          <a:prstGeom prst="rect">
            <a:avLst/>
          </a:prstGeom>
          <a:noFill/>
        </p:spPr>
        <p:txBody>
          <a:bodyPr wrap="square" rtlCol="0">
            <a:spAutoFit/>
          </a:bodyPr>
          <a:lstStyle/>
          <a:p>
            <a:r>
              <a:rPr lang="en-GB" sz="3600" b="1" dirty="0">
                <a:solidFill>
                  <a:schemeClr val="bg1"/>
                </a:solidFill>
                <a:latin typeface="Montserrat Black" pitchFamily="2" charset="77"/>
              </a:rPr>
              <a:t>SAVING PRODUCTS</a:t>
            </a:r>
            <a:endParaRPr lang="en-UG" sz="3600" b="1" dirty="0">
              <a:solidFill>
                <a:schemeClr val="bg1"/>
              </a:solidFill>
              <a:latin typeface="Montserrat Black" pitchFamily="2" charset="77"/>
            </a:endParaRPr>
          </a:p>
        </p:txBody>
      </p:sp>
      <p:sp>
        <p:nvSpPr>
          <p:cNvPr id="2" name="Rectangle 1">
            <a:extLst>
              <a:ext uri="{FF2B5EF4-FFF2-40B4-BE49-F238E27FC236}">
                <a16:creationId xmlns:a16="http://schemas.microsoft.com/office/drawing/2014/main" id="{86F2AE52-1EB1-3542-90DA-1299F2D58979}"/>
              </a:ext>
            </a:extLst>
          </p:cNvPr>
          <p:cNvSpPr/>
          <p:nvPr/>
        </p:nvSpPr>
        <p:spPr>
          <a:xfrm>
            <a:off x="3148149" y="2782669"/>
            <a:ext cx="5252720" cy="6463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133135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631BCA-6F13-0142-8430-E932D1AFB1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47"/>
            <a:ext cx="12192000" cy="6854653"/>
          </a:xfrm>
          <a:prstGeom prst="rect">
            <a:avLst/>
          </a:prstGeom>
        </p:spPr>
      </p:pic>
      <p:sp>
        <p:nvSpPr>
          <p:cNvPr id="22" name="Rectangle 21">
            <a:extLst>
              <a:ext uri="{FF2B5EF4-FFF2-40B4-BE49-F238E27FC236}">
                <a16:creationId xmlns:a16="http://schemas.microsoft.com/office/drawing/2014/main" id="{56F28C10-04E8-0443-8401-E1D94AF97F22}"/>
              </a:ext>
            </a:extLst>
          </p:cNvPr>
          <p:cNvSpPr/>
          <p:nvPr/>
        </p:nvSpPr>
        <p:spPr>
          <a:xfrm>
            <a:off x="1002450" y="3526145"/>
            <a:ext cx="2889644" cy="461665"/>
          </a:xfrm>
          <a:prstGeom prst="rect">
            <a:avLst/>
          </a:prstGeom>
        </p:spPr>
        <p:txBody>
          <a:bodyPr wrap="square">
            <a:spAutoFit/>
          </a:bodyPr>
          <a:lstStyle/>
          <a:p>
            <a:r>
              <a:rPr lang="en-US" sz="2400" b="1" dirty="0">
                <a:solidFill>
                  <a:schemeClr val="bg1"/>
                </a:solidFill>
                <a:latin typeface="Montserrat" pitchFamily="2" charset="77"/>
              </a:rPr>
              <a:t>General Saver</a:t>
            </a:r>
          </a:p>
        </p:txBody>
      </p:sp>
      <p:cxnSp>
        <p:nvCxnSpPr>
          <p:cNvPr id="8" name="Straight Connector 7">
            <a:extLst>
              <a:ext uri="{FF2B5EF4-FFF2-40B4-BE49-F238E27FC236}">
                <a16:creationId xmlns:a16="http://schemas.microsoft.com/office/drawing/2014/main" id="{CE9F5158-C916-794F-83AD-27CBF16E8201}"/>
              </a:ext>
            </a:extLst>
          </p:cNvPr>
          <p:cNvCxnSpPr>
            <a:cxnSpLocks/>
          </p:cNvCxnSpPr>
          <p:nvPr/>
        </p:nvCxnSpPr>
        <p:spPr>
          <a:xfrm>
            <a:off x="690254" y="4030577"/>
            <a:ext cx="33278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F43C860-5CFD-CC46-8022-AE1DDD3AEC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342" y="3691034"/>
            <a:ext cx="439913" cy="446023"/>
          </a:xfrm>
          <a:prstGeom prst="rect">
            <a:avLst/>
          </a:prstGeom>
        </p:spPr>
      </p:pic>
      <p:sp>
        <p:nvSpPr>
          <p:cNvPr id="23" name="TextBox 22">
            <a:extLst>
              <a:ext uri="{FF2B5EF4-FFF2-40B4-BE49-F238E27FC236}">
                <a16:creationId xmlns:a16="http://schemas.microsoft.com/office/drawing/2014/main" id="{DE36DDF6-EA7B-2C41-A603-B6ABFA5CC27F}"/>
              </a:ext>
            </a:extLst>
          </p:cNvPr>
          <p:cNvSpPr txBox="1"/>
          <p:nvPr/>
        </p:nvSpPr>
        <p:spPr>
          <a:xfrm>
            <a:off x="162670" y="4295318"/>
            <a:ext cx="3886291" cy="984885"/>
          </a:xfrm>
          <a:prstGeom prst="rect">
            <a:avLst/>
          </a:prstGeom>
          <a:noFill/>
        </p:spPr>
        <p:txBody>
          <a:bodyPr wrap="square" rtlCol="0">
            <a:spAutoFit/>
          </a:bodyPr>
          <a:lstStyle/>
          <a:p>
            <a:r>
              <a:rPr lang="en-US" sz="2000" dirty="0">
                <a:solidFill>
                  <a:schemeClr val="bg1"/>
                </a:solidFill>
                <a:latin typeface="Montserrat Medium" pitchFamily="2" charset="77"/>
              </a:rPr>
              <a:t>Normal saving deposits and earns </a:t>
            </a:r>
            <a:r>
              <a:rPr lang="en-US" sz="2000" dirty="0">
                <a:solidFill>
                  <a:srgbClr val="F39014"/>
                </a:solidFill>
                <a:latin typeface="Montserrat Medium" pitchFamily="2" charset="77"/>
              </a:rPr>
              <a:t>5% per annum</a:t>
            </a:r>
            <a:r>
              <a:rPr lang="en-US" sz="2000" dirty="0">
                <a:solidFill>
                  <a:schemeClr val="bg1"/>
                </a:solidFill>
                <a:latin typeface="Montserrat Medium" pitchFamily="2" charset="77"/>
              </a:rPr>
              <a:t>.</a:t>
            </a:r>
          </a:p>
          <a:p>
            <a:endParaRPr lang="en-UG" dirty="0"/>
          </a:p>
        </p:txBody>
      </p:sp>
      <p:sp>
        <p:nvSpPr>
          <p:cNvPr id="35" name="Rectangle 34">
            <a:extLst>
              <a:ext uri="{FF2B5EF4-FFF2-40B4-BE49-F238E27FC236}">
                <a16:creationId xmlns:a16="http://schemas.microsoft.com/office/drawing/2014/main" id="{EF2AD549-F067-634E-AB98-8F4D128C0A6F}"/>
              </a:ext>
            </a:extLst>
          </p:cNvPr>
          <p:cNvSpPr/>
          <p:nvPr/>
        </p:nvSpPr>
        <p:spPr>
          <a:xfrm>
            <a:off x="4902631" y="3568912"/>
            <a:ext cx="2121253" cy="461665"/>
          </a:xfrm>
          <a:prstGeom prst="rect">
            <a:avLst/>
          </a:prstGeom>
        </p:spPr>
        <p:txBody>
          <a:bodyPr wrap="square">
            <a:spAutoFit/>
          </a:bodyPr>
          <a:lstStyle/>
          <a:p>
            <a:r>
              <a:rPr lang="en-US" sz="2400" b="1" dirty="0">
                <a:solidFill>
                  <a:schemeClr val="bg1"/>
                </a:solidFill>
                <a:latin typeface="Montserrat" pitchFamily="2" charset="77"/>
              </a:rPr>
              <a:t>Child Saver</a:t>
            </a:r>
            <a:endParaRPr lang="en-US" sz="2400" b="1" dirty="0">
              <a:latin typeface="Montserrat Medium" pitchFamily="2" charset="77"/>
            </a:endParaRPr>
          </a:p>
        </p:txBody>
      </p:sp>
      <p:cxnSp>
        <p:nvCxnSpPr>
          <p:cNvPr id="36" name="Straight Connector 35">
            <a:extLst>
              <a:ext uri="{FF2B5EF4-FFF2-40B4-BE49-F238E27FC236}">
                <a16:creationId xmlns:a16="http://schemas.microsoft.com/office/drawing/2014/main" id="{B2778C2C-1551-1443-8C85-5D91BF1A878A}"/>
              </a:ext>
            </a:extLst>
          </p:cNvPr>
          <p:cNvCxnSpPr>
            <a:cxnSpLocks/>
          </p:cNvCxnSpPr>
          <p:nvPr/>
        </p:nvCxnSpPr>
        <p:spPr>
          <a:xfrm>
            <a:off x="4440116" y="4030577"/>
            <a:ext cx="371914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A5D015C3-9014-974D-BCAA-93FB9D8A29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3592" y="3691034"/>
            <a:ext cx="439913" cy="446023"/>
          </a:xfrm>
          <a:prstGeom prst="rect">
            <a:avLst/>
          </a:prstGeom>
        </p:spPr>
      </p:pic>
      <p:sp>
        <p:nvSpPr>
          <p:cNvPr id="29" name="TextBox 28">
            <a:extLst>
              <a:ext uri="{FF2B5EF4-FFF2-40B4-BE49-F238E27FC236}">
                <a16:creationId xmlns:a16="http://schemas.microsoft.com/office/drawing/2014/main" id="{29B3D85F-38F5-B649-9F75-7FF1931CF14E}"/>
              </a:ext>
            </a:extLst>
          </p:cNvPr>
          <p:cNvSpPr txBox="1"/>
          <p:nvPr/>
        </p:nvSpPr>
        <p:spPr>
          <a:xfrm>
            <a:off x="4079542" y="4295318"/>
            <a:ext cx="4079720" cy="1908215"/>
          </a:xfrm>
          <a:prstGeom prst="rect">
            <a:avLst/>
          </a:prstGeom>
          <a:noFill/>
        </p:spPr>
        <p:txBody>
          <a:bodyPr wrap="square" rtlCol="0">
            <a:spAutoFit/>
          </a:bodyPr>
          <a:lstStyle/>
          <a:p>
            <a:r>
              <a:rPr lang="en-US" sz="2000" dirty="0">
                <a:solidFill>
                  <a:schemeClr val="bg1"/>
                </a:solidFill>
                <a:latin typeface="Montserrat Medium" pitchFamily="2" charset="77"/>
              </a:rPr>
              <a:t>Basically saving for your child / children.</a:t>
            </a:r>
          </a:p>
          <a:p>
            <a:r>
              <a:rPr lang="en-US" sz="2000" dirty="0">
                <a:solidFill>
                  <a:schemeClr val="bg1"/>
                </a:solidFill>
                <a:latin typeface="Montserrat Medium" pitchFamily="2" charset="77"/>
              </a:rPr>
              <a:t>     </a:t>
            </a:r>
          </a:p>
          <a:p>
            <a:r>
              <a:rPr lang="en-US" sz="2000" dirty="0">
                <a:solidFill>
                  <a:schemeClr val="bg1"/>
                </a:solidFill>
                <a:latin typeface="Montserrat Medium" pitchFamily="2" charset="77"/>
              </a:rPr>
              <a:t>Interest on this is </a:t>
            </a:r>
            <a:r>
              <a:rPr lang="en-US" sz="2000" dirty="0">
                <a:solidFill>
                  <a:srgbClr val="F39014"/>
                </a:solidFill>
                <a:latin typeface="Montserrat Medium" pitchFamily="2" charset="77"/>
              </a:rPr>
              <a:t>12% per annum</a:t>
            </a:r>
            <a:r>
              <a:rPr lang="en-US" sz="2000" dirty="0">
                <a:solidFill>
                  <a:schemeClr val="bg1"/>
                </a:solidFill>
                <a:latin typeface="Montserrat Medium" pitchFamily="2" charset="77"/>
              </a:rPr>
              <a:t>.</a:t>
            </a:r>
          </a:p>
          <a:p>
            <a:endParaRPr lang="en-UG" dirty="0"/>
          </a:p>
        </p:txBody>
      </p:sp>
      <p:sp>
        <p:nvSpPr>
          <p:cNvPr id="37" name="Rectangle 36">
            <a:extLst>
              <a:ext uri="{FF2B5EF4-FFF2-40B4-BE49-F238E27FC236}">
                <a16:creationId xmlns:a16="http://schemas.microsoft.com/office/drawing/2014/main" id="{8DD7F110-1DE5-1944-B6C4-6E3FD08AD01D}"/>
              </a:ext>
            </a:extLst>
          </p:cNvPr>
          <p:cNvSpPr/>
          <p:nvPr/>
        </p:nvSpPr>
        <p:spPr>
          <a:xfrm>
            <a:off x="8831141" y="3199580"/>
            <a:ext cx="3255577" cy="830997"/>
          </a:xfrm>
          <a:prstGeom prst="rect">
            <a:avLst/>
          </a:prstGeom>
        </p:spPr>
        <p:txBody>
          <a:bodyPr wrap="square">
            <a:spAutoFit/>
          </a:bodyPr>
          <a:lstStyle/>
          <a:p>
            <a:r>
              <a:rPr lang="en-US" sz="2400" b="1" dirty="0">
                <a:solidFill>
                  <a:schemeClr val="bg1"/>
                </a:solidFill>
                <a:latin typeface="Montserrat" pitchFamily="2" charset="77"/>
              </a:rPr>
              <a:t>Education Saver/ school fees saver</a:t>
            </a:r>
            <a:endParaRPr lang="en-US" sz="2400" dirty="0">
              <a:solidFill>
                <a:schemeClr val="bg1"/>
              </a:solidFill>
              <a:latin typeface="Montserrat Medium" pitchFamily="2" charset="77"/>
            </a:endParaRPr>
          </a:p>
        </p:txBody>
      </p:sp>
      <p:cxnSp>
        <p:nvCxnSpPr>
          <p:cNvPr id="43" name="Straight Connector 42">
            <a:extLst>
              <a:ext uri="{FF2B5EF4-FFF2-40B4-BE49-F238E27FC236}">
                <a16:creationId xmlns:a16="http://schemas.microsoft.com/office/drawing/2014/main" id="{83DA25EC-21D8-504C-BAB7-7EF2A42F1F6D}"/>
              </a:ext>
            </a:extLst>
          </p:cNvPr>
          <p:cNvCxnSpPr>
            <a:cxnSpLocks/>
          </p:cNvCxnSpPr>
          <p:nvPr/>
        </p:nvCxnSpPr>
        <p:spPr>
          <a:xfrm>
            <a:off x="8578405" y="4030577"/>
            <a:ext cx="35083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41C1D806-2ACA-F74A-9C86-FDAD30406A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4769" y="3691033"/>
            <a:ext cx="439914" cy="446024"/>
          </a:xfrm>
          <a:prstGeom prst="rect">
            <a:avLst/>
          </a:prstGeom>
        </p:spPr>
      </p:pic>
      <p:sp>
        <p:nvSpPr>
          <p:cNvPr id="44" name="TextBox 43">
            <a:extLst>
              <a:ext uri="{FF2B5EF4-FFF2-40B4-BE49-F238E27FC236}">
                <a16:creationId xmlns:a16="http://schemas.microsoft.com/office/drawing/2014/main" id="{D0512A82-21CE-AC4D-8673-8E3A13097EB3}"/>
              </a:ext>
            </a:extLst>
          </p:cNvPr>
          <p:cNvSpPr txBox="1"/>
          <p:nvPr/>
        </p:nvSpPr>
        <p:spPr>
          <a:xfrm>
            <a:off x="8189843" y="4295318"/>
            <a:ext cx="4002157" cy="2523768"/>
          </a:xfrm>
          <a:prstGeom prst="rect">
            <a:avLst/>
          </a:prstGeom>
          <a:noFill/>
        </p:spPr>
        <p:txBody>
          <a:bodyPr wrap="square" rtlCol="0">
            <a:spAutoFit/>
          </a:bodyPr>
          <a:lstStyle/>
          <a:p>
            <a:r>
              <a:rPr lang="en-US" sz="2000" dirty="0">
                <a:solidFill>
                  <a:schemeClr val="bg1"/>
                </a:solidFill>
                <a:latin typeface="Montserrat Medium" pitchFamily="2" charset="77"/>
              </a:rPr>
              <a:t>Basically for education purposes.</a:t>
            </a:r>
          </a:p>
          <a:p>
            <a:endParaRPr lang="en-US" sz="2000" dirty="0">
              <a:solidFill>
                <a:schemeClr val="bg1"/>
              </a:solidFill>
              <a:latin typeface="Montserrat Medium" pitchFamily="2" charset="77"/>
            </a:endParaRPr>
          </a:p>
          <a:p>
            <a:r>
              <a:rPr lang="en-US" sz="2000" dirty="0">
                <a:solidFill>
                  <a:srgbClr val="F39014"/>
                </a:solidFill>
                <a:latin typeface="Montserrat Medium" pitchFamily="2" charset="77"/>
              </a:rPr>
              <a:t>Short Term </a:t>
            </a:r>
            <a:r>
              <a:rPr lang="en-US" sz="2000" dirty="0">
                <a:solidFill>
                  <a:schemeClr val="bg1"/>
                </a:solidFill>
                <a:latin typeface="Montserrat Medium" pitchFamily="2" charset="77"/>
              </a:rPr>
              <a:t>- </a:t>
            </a:r>
            <a:r>
              <a:rPr lang="en-GB" sz="2000" dirty="0">
                <a:solidFill>
                  <a:schemeClr val="bg1"/>
                </a:solidFill>
                <a:latin typeface="Montserrat Medium" pitchFamily="2" charset="77"/>
              </a:rPr>
              <a:t>earns 5% interest per annum.</a:t>
            </a:r>
            <a:endParaRPr lang="en-US" sz="2000" dirty="0">
              <a:solidFill>
                <a:schemeClr val="bg1"/>
              </a:solidFill>
              <a:latin typeface="Montserrat Medium" pitchFamily="2" charset="77"/>
            </a:endParaRPr>
          </a:p>
          <a:p>
            <a:r>
              <a:rPr lang="en-US" sz="2000" dirty="0">
                <a:solidFill>
                  <a:srgbClr val="F39014"/>
                </a:solidFill>
                <a:latin typeface="Montserrat Medium" pitchFamily="2" charset="77"/>
              </a:rPr>
              <a:t>Medium term </a:t>
            </a:r>
            <a:r>
              <a:rPr lang="en-US" sz="2000" dirty="0">
                <a:solidFill>
                  <a:schemeClr val="bg1"/>
                </a:solidFill>
                <a:latin typeface="Montserrat Medium" pitchFamily="2" charset="77"/>
              </a:rPr>
              <a:t>- </a:t>
            </a:r>
            <a:r>
              <a:rPr lang="en-GB" sz="2000" dirty="0">
                <a:solidFill>
                  <a:schemeClr val="bg1"/>
                </a:solidFill>
                <a:latin typeface="Montserrat Medium" pitchFamily="2" charset="77"/>
              </a:rPr>
              <a:t>earns 10% interest per annum.</a:t>
            </a:r>
            <a:endParaRPr lang="en-US" sz="2000" dirty="0">
              <a:solidFill>
                <a:schemeClr val="bg1"/>
              </a:solidFill>
              <a:latin typeface="Montserrat Medium" pitchFamily="2" charset="77"/>
            </a:endParaRPr>
          </a:p>
          <a:p>
            <a:endParaRPr lang="en-UG" dirty="0"/>
          </a:p>
        </p:txBody>
      </p:sp>
    </p:spTree>
    <p:extLst>
      <p:ext uri="{BB962C8B-B14F-4D97-AF65-F5344CB8AC3E}">
        <p14:creationId xmlns:p14="http://schemas.microsoft.com/office/powerpoint/2010/main" val="2970431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EB7BFED1-E74D-3842-8AA0-E1CB1FF685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sp>
        <p:nvSpPr>
          <p:cNvPr id="24" name="Rectangle 23">
            <a:extLst>
              <a:ext uri="{FF2B5EF4-FFF2-40B4-BE49-F238E27FC236}">
                <a16:creationId xmlns:a16="http://schemas.microsoft.com/office/drawing/2014/main" id="{6D0BEE1D-40AE-F04C-B0FF-7D6449F1E897}"/>
              </a:ext>
            </a:extLst>
          </p:cNvPr>
          <p:cNvSpPr/>
          <p:nvPr/>
        </p:nvSpPr>
        <p:spPr>
          <a:xfrm>
            <a:off x="1193674" y="3393066"/>
            <a:ext cx="2510089" cy="461665"/>
          </a:xfrm>
          <a:prstGeom prst="rect">
            <a:avLst/>
          </a:prstGeom>
        </p:spPr>
        <p:txBody>
          <a:bodyPr wrap="square">
            <a:spAutoFit/>
          </a:bodyPr>
          <a:lstStyle/>
          <a:p>
            <a:r>
              <a:rPr lang="en-US" sz="2400" b="1" dirty="0">
                <a:solidFill>
                  <a:schemeClr val="bg1"/>
                </a:solidFill>
                <a:latin typeface="Montserrat" pitchFamily="2" charset="77"/>
              </a:rPr>
              <a:t>Target Saver</a:t>
            </a:r>
          </a:p>
        </p:txBody>
      </p:sp>
      <p:cxnSp>
        <p:nvCxnSpPr>
          <p:cNvPr id="25" name="Straight Connector 24">
            <a:extLst>
              <a:ext uri="{FF2B5EF4-FFF2-40B4-BE49-F238E27FC236}">
                <a16:creationId xmlns:a16="http://schemas.microsoft.com/office/drawing/2014/main" id="{BD37B0C7-4C40-4248-9F0E-9EC7FFA9640B}"/>
              </a:ext>
            </a:extLst>
          </p:cNvPr>
          <p:cNvCxnSpPr>
            <a:cxnSpLocks/>
          </p:cNvCxnSpPr>
          <p:nvPr/>
        </p:nvCxnSpPr>
        <p:spPr>
          <a:xfrm flipV="1">
            <a:off x="822139" y="3853339"/>
            <a:ext cx="5481946" cy="13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03247D4C-688C-3F40-BCF1-18139567B9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743" y="3496630"/>
            <a:ext cx="439914" cy="446024"/>
          </a:xfrm>
          <a:prstGeom prst="rect">
            <a:avLst/>
          </a:prstGeom>
        </p:spPr>
      </p:pic>
      <p:sp>
        <p:nvSpPr>
          <p:cNvPr id="10" name="TextBox 9">
            <a:extLst>
              <a:ext uri="{FF2B5EF4-FFF2-40B4-BE49-F238E27FC236}">
                <a16:creationId xmlns:a16="http://schemas.microsoft.com/office/drawing/2014/main" id="{C3385D95-F9F4-D440-990F-43A94CC8BA42}"/>
              </a:ext>
            </a:extLst>
          </p:cNvPr>
          <p:cNvSpPr txBox="1"/>
          <p:nvPr/>
        </p:nvSpPr>
        <p:spPr>
          <a:xfrm>
            <a:off x="237392" y="4044462"/>
            <a:ext cx="6066693" cy="2523768"/>
          </a:xfrm>
          <a:prstGeom prst="rect">
            <a:avLst/>
          </a:prstGeom>
          <a:noFill/>
        </p:spPr>
        <p:txBody>
          <a:bodyPr wrap="square" rtlCol="0">
            <a:spAutoFit/>
          </a:bodyPr>
          <a:lstStyle/>
          <a:p>
            <a:r>
              <a:rPr lang="en-US" sz="2000" dirty="0">
                <a:solidFill>
                  <a:schemeClr val="bg1"/>
                </a:solidFill>
                <a:latin typeface="Montserrat Medium" pitchFamily="2" charset="77"/>
              </a:rPr>
              <a:t>Basically encompassing members with</a:t>
            </a:r>
          </a:p>
          <a:p>
            <a:r>
              <a:rPr lang="en-US" sz="2000" dirty="0">
                <a:solidFill>
                  <a:schemeClr val="bg1"/>
                </a:solidFill>
                <a:latin typeface="Montserrat Medium" pitchFamily="2" charset="77"/>
              </a:rPr>
              <a:t>targets like business, construction etc.</a:t>
            </a:r>
          </a:p>
          <a:p>
            <a:endParaRPr lang="en-US" sz="2000" dirty="0">
              <a:solidFill>
                <a:schemeClr val="bg1"/>
              </a:solidFill>
              <a:latin typeface="Montserrat Medium" pitchFamily="2" charset="77"/>
            </a:endParaRPr>
          </a:p>
          <a:p>
            <a:pPr marL="342900" indent="-342900">
              <a:buFont typeface="Arial" panose="020B0604020202020204" pitchFamily="34" charset="0"/>
              <a:buChar char="•"/>
            </a:pPr>
            <a:r>
              <a:rPr lang="en-US" sz="2000" b="1" dirty="0">
                <a:solidFill>
                  <a:schemeClr val="bg1"/>
                </a:solidFill>
                <a:latin typeface="Montserrat SemiBold" pitchFamily="2" charset="77"/>
              </a:rPr>
              <a:t>Short Term - </a:t>
            </a:r>
            <a:r>
              <a:rPr lang="en-GB" sz="2000" dirty="0">
                <a:solidFill>
                  <a:schemeClr val="bg1"/>
                </a:solidFill>
                <a:latin typeface="Montserrat Medium" pitchFamily="2" charset="77"/>
              </a:rPr>
              <a:t>Interest is </a:t>
            </a:r>
            <a:r>
              <a:rPr lang="en-GB" sz="2000" b="1" dirty="0">
                <a:solidFill>
                  <a:schemeClr val="bg1"/>
                </a:solidFill>
                <a:latin typeface="Montserrat" pitchFamily="2" charset="77"/>
              </a:rPr>
              <a:t>8% </a:t>
            </a:r>
            <a:r>
              <a:rPr lang="en-GB" sz="2000" dirty="0">
                <a:solidFill>
                  <a:schemeClr val="bg1"/>
                </a:solidFill>
                <a:latin typeface="Montserrat Medium" pitchFamily="2" charset="77"/>
              </a:rPr>
              <a:t>per annum.</a:t>
            </a:r>
            <a:endParaRPr lang="en-US" sz="2000" dirty="0">
              <a:solidFill>
                <a:schemeClr val="bg1"/>
              </a:solidFill>
              <a:latin typeface="Montserrat Medium" pitchFamily="2" charset="77"/>
            </a:endParaRPr>
          </a:p>
          <a:p>
            <a:pPr marL="342900" indent="-342900">
              <a:buFont typeface="Arial" panose="020B0604020202020204" pitchFamily="34" charset="0"/>
              <a:buChar char="•"/>
            </a:pPr>
            <a:r>
              <a:rPr lang="en-US" sz="2000" b="1" dirty="0">
                <a:solidFill>
                  <a:schemeClr val="bg1"/>
                </a:solidFill>
                <a:latin typeface="Montserrat SemiBold" pitchFamily="2" charset="77"/>
              </a:rPr>
              <a:t>Medium term -</a:t>
            </a:r>
            <a:r>
              <a:rPr lang="en-GB" sz="2000" dirty="0">
                <a:solidFill>
                  <a:schemeClr val="bg1"/>
                </a:solidFill>
                <a:latin typeface="Montserrat Medium" pitchFamily="2" charset="77"/>
              </a:rPr>
              <a:t>Interest is </a:t>
            </a:r>
            <a:r>
              <a:rPr lang="en-GB" sz="2000" b="1" dirty="0" smtClean="0">
                <a:solidFill>
                  <a:schemeClr val="bg1"/>
                </a:solidFill>
                <a:latin typeface="Montserrat" pitchFamily="2" charset="77"/>
              </a:rPr>
              <a:t>10% </a:t>
            </a:r>
            <a:r>
              <a:rPr lang="en-GB" sz="2000" dirty="0">
                <a:solidFill>
                  <a:schemeClr val="bg1"/>
                </a:solidFill>
                <a:latin typeface="Montserrat Medium" pitchFamily="2" charset="77"/>
              </a:rPr>
              <a:t>per annum.</a:t>
            </a:r>
            <a:endParaRPr lang="en-US" sz="2000" b="1" dirty="0">
              <a:solidFill>
                <a:schemeClr val="bg1"/>
              </a:solidFill>
              <a:latin typeface="Montserrat SemiBold" pitchFamily="2" charset="77"/>
            </a:endParaRPr>
          </a:p>
          <a:p>
            <a:pPr marL="342900" indent="-342900">
              <a:buFont typeface="Arial" panose="020B0604020202020204" pitchFamily="34" charset="0"/>
              <a:buChar char="•"/>
            </a:pPr>
            <a:r>
              <a:rPr lang="en-US" sz="2000" b="1" dirty="0">
                <a:solidFill>
                  <a:schemeClr val="bg1"/>
                </a:solidFill>
                <a:latin typeface="Montserrat SemiBold" pitchFamily="2" charset="77"/>
              </a:rPr>
              <a:t>Long term - </a:t>
            </a:r>
            <a:r>
              <a:rPr lang="en-US" sz="2000" dirty="0">
                <a:solidFill>
                  <a:schemeClr val="bg1"/>
                </a:solidFill>
                <a:latin typeface="Montserrat Medium" pitchFamily="2" charset="77"/>
              </a:rPr>
              <a:t>Interest is </a:t>
            </a:r>
            <a:r>
              <a:rPr lang="en-US" sz="2000" b="1" dirty="0" smtClean="0">
                <a:solidFill>
                  <a:schemeClr val="bg1"/>
                </a:solidFill>
                <a:latin typeface="Montserrat SemiBold" pitchFamily="2" charset="77"/>
              </a:rPr>
              <a:t>12%</a:t>
            </a:r>
            <a:r>
              <a:rPr lang="en-US" sz="2000" dirty="0" smtClean="0">
                <a:solidFill>
                  <a:schemeClr val="bg1"/>
                </a:solidFill>
                <a:latin typeface="Montserrat Medium" pitchFamily="2" charset="77"/>
              </a:rPr>
              <a:t> </a:t>
            </a:r>
            <a:r>
              <a:rPr lang="en-US" sz="2000" dirty="0">
                <a:solidFill>
                  <a:schemeClr val="bg1"/>
                </a:solidFill>
                <a:latin typeface="Montserrat Medium" pitchFamily="2" charset="77"/>
              </a:rPr>
              <a:t>per annum.</a:t>
            </a:r>
          </a:p>
          <a:p>
            <a:pPr marL="342900" indent="-342900">
              <a:buFont typeface="Arial" panose="020B0604020202020204" pitchFamily="34" charset="0"/>
              <a:buChar char="•"/>
            </a:pPr>
            <a:endParaRPr lang="en-US" sz="2000" dirty="0">
              <a:solidFill>
                <a:schemeClr val="bg1"/>
              </a:solidFill>
              <a:latin typeface="Montserrat Medium" pitchFamily="2" charset="77"/>
            </a:endParaRPr>
          </a:p>
          <a:p>
            <a:endParaRPr lang="en-UG" dirty="0"/>
          </a:p>
        </p:txBody>
      </p:sp>
      <p:sp>
        <p:nvSpPr>
          <p:cNvPr id="33" name="Rectangle 32">
            <a:extLst>
              <a:ext uri="{FF2B5EF4-FFF2-40B4-BE49-F238E27FC236}">
                <a16:creationId xmlns:a16="http://schemas.microsoft.com/office/drawing/2014/main" id="{59735324-F1AA-E945-B955-5F30BA7552F9}"/>
              </a:ext>
            </a:extLst>
          </p:cNvPr>
          <p:cNvSpPr/>
          <p:nvPr/>
        </p:nvSpPr>
        <p:spPr>
          <a:xfrm>
            <a:off x="7371915" y="3393066"/>
            <a:ext cx="2510089" cy="461665"/>
          </a:xfrm>
          <a:prstGeom prst="rect">
            <a:avLst/>
          </a:prstGeom>
        </p:spPr>
        <p:txBody>
          <a:bodyPr wrap="square">
            <a:spAutoFit/>
          </a:bodyPr>
          <a:lstStyle/>
          <a:p>
            <a:r>
              <a:rPr lang="en-US" sz="2400" b="1" dirty="0">
                <a:solidFill>
                  <a:schemeClr val="bg1"/>
                </a:solidFill>
                <a:latin typeface="Montserrat" pitchFamily="2" charset="77"/>
              </a:rPr>
              <a:t>Pension Saver</a:t>
            </a:r>
          </a:p>
        </p:txBody>
      </p:sp>
      <p:cxnSp>
        <p:nvCxnSpPr>
          <p:cNvPr id="34" name="Straight Connector 33">
            <a:extLst>
              <a:ext uri="{FF2B5EF4-FFF2-40B4-BE49-F238E27FC236}">
                <a16:creationId xmlns:a16="http://schemas.microsoft.com/office/drawing/2014/main" id="{EC011F61-5546-F749-99E0-2D1A33600A8E}"/>
              </a:ext>
            </a:extLst>
          </p:cNvPr>
          <p:cNvCxnSpPr>
            <a:cxnSpLocks/>
          </p:cNvCxnSpPr>
          <p:nvPr/>
        </p:nvCxnSpPr>
        <p:spPr>
          <a:xfrm>
            <a:off x="6999857" y="3853339"/>
            <a:ext cx="494888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8B081C9C-1337-274E-A275-5BC98D9148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2344" y="3496630"/>
            <a:ext cx="439914" cy="446024"/>
          </a:xfrm>
          <a:prstGeom prst="rect">
            <a:avLst/>
          </a:prstGeom>
        </p:spPr>
      </p:pic>
      <p:sp>
        <p:nvSpPr>
          <p:cNvPr id="19" name="TextBox 18">
            <a:extLst>
              <a:ext uri="{FF2B5EF4-FFF2-40B4-BE49-F238E27FC236}">
                <a16:creationId xmlns:a16="http://schemas.microsoft.com/office/drawing/2014/main" id="{14EA91DB-9713-4A4D-B7F5-8B3826BB6F51}"/>
              </a:ext>
            </a:extLst>
          </p:cNvPr>
          <p:cNvSpPr txBox="1"/>
          <p:nvPr/>
        </p:nvSpPr>
        <p:spPr>
          <a:xfrm>
            <a:off x="6541477" y="4017664"/>
            <a:ext cx="5486400" cy="2215991"/>
          </a:xfrm>
          <a:prstGeom prst="rect">
            <a:avLst/>
          </a:prstGeom>
          <a:noFill/>
        </p:spPr>
        <p:txBody>
          <a:bodyPr wrap="square" rtlCol="0">
            <a:spAutoFit/>
          </a:bodyPr>
          <a:lstStyle/>
          <a:p>
            <a:r>
              <a:rPr lang="en-US" sz="2000" dirty="0">
                <a:solidFill>
                  <a:schemeClr val="bg1"/>
                </a:solidFill>
                <a:latin typeface="Montserrat Medium" pitchFamily="2" charset="77"/>
              </a:rPr>
              <a:t>Accessible after </a:t>
            </a:r>
            <a:r>
              <a:rPr lang="en-US" sz="2000" b="1" dirty="0">
                <a:solidFill>
                  <a:srgbClr val="F39014"/>
                </a:solidFill>
                <a:latin typeface="Montserrat SemiBold" pitchFamily="2" charset="77"/>
              </a:rPr>
              <a:t>50 years </a:t>
            </a:r>
            <a:r>
              <a:rPr lang="en-US" sz="2000" dirty="0">
                <a:solidFill>
                  <a:schemeClr val="bg1"/>
                </a:solidFill>
                <a:latin typeface="Montserrat Medium" pitchFamily="2" charset="77"/>
              </a:rPr>
              <a:t>or </a:t>
            </a:r>
            <a:r>
              <a:rPr lang="en-US" sz="2000" b="1" dirty="0">
                <a:solidFill>
                  <a:srgbClr val="F39014"/>
                </a:solidFill>
                <a:latin typeface="Montserrat SemiBold" pitchFamily="2" charset="77"/>
              </a:rPr>
              <a:t>6 months </a:t>
            </a:r>
            <a:r>
              <a:rPr lang="en-US" sz="2000" dirty="0">
                <a:solidFill>
                  <a:schemeClr val="bg1"/>
                </a:solidFill>
                <a:latin typeface="Montserrat Medium" pitchFamily="2" charset="77"/>
              </a:rPr>
              <a:t>out of formal employment.</a:t>
            </a:r>
          </a:p>
          <a:p>
            <a:endParaRPr lang="en-US" sz="2000" dirty="0">
              <a:solidFill>
                <a:schemeClr val="bg1"/>
              </a:solidFill>
              <a:latin typeface="Montserrat Medium" pitchFamily="2" charset="77"/>
            </a:endParaRPr>
          </a:p>
          <a:p>
            <a:r>
              <a:rPr lang="en-US" sz="2000" dirty="0">
                <a:solidFill>
                  <a:schemeClr val="bg1"/>
                </a:solidFill>
                <a:latin typeface="Montserrat Medium" pitchFamily="2" charset="77"/>
              </a:rPr>
              <a:t>Interest is at </a:t>
            </a:r>
            <a:r>
              <a:rPr lang="en-US" sz="2000" b="1" dirty="0">
                <a:solidFill>
                  <a:srgbClr val="F39014"/>
                </a:solidFill>
                <a:latin typeface="Montserrat SemiBold" pitchFamily="2" charset="77"/>
              </a:rPr>
              <a:t>12%</a:t>
            </a:r>
            <a:r>
              <a:rPr lang="en-US" sz="2000" dirty="0">
                <a:solidFill>
                  <a:srgbClr val="F39014"/>
                </a:solidFill>
                <a:latin typeface="Montserrat Medium" pitchFamily="2" charset="77"/>
              </a:rPr>
              <a:t> per annum </a:t>
            </a:r>
            <a:r>
              <a:rPr lang="en-US" sz="2000" dirty="0">
                <a:solidFill>
                  <a:schemeClr val="bg1"/>
                </a:solidFill>
                <a:latin typeface="Montserrat Medium" pitchFamily="2" charset="77"/>
              </a:rPr>
              <a:t>and it compounds itself annually until maturity of the money on the account.</a:t>
            </a:r>
          </a:p>
          <a:p>
            <a:endParaRPr lang="en-UG" dirty="0"/>
          </a:p>
        </p:txBody>
      </p:sp>
    </p:spTree>
    <p:extLst>
      <p:ext uri="{BB962C8B-B14F-4D97-AF65-F5344CB8AC3E}">
        <p14:creationId xmlns:p14="http://schemas.microsoft.com/office/powerpoint/2010/main" val="3619007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1120</Words>
  <Application>Microsoft Office PowerPoint</Application>
  <PresentationFormat>Widescreen</PresentationFormat>
  <Paragraphs>149</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Montserrat</vt:lpstr>
      <vt:lpstr>Montserrat Black</vt:lpstr>
      <vt:lpstr>Montserrat Medium</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khasakha</cp:lastModifiedBy>
  <cp:revision>20</cp:revision>
  <dcterms:created xsi:type="dcterms:W3CDTF">2021-11-09T05:36:32Z</dcterms:created>
  <dcterms:modified xsi:type="dcterms:W3CDTF">2023-01-20T10:25:59Z</dcterms:modified>
</cp:coreProperties>
</file>